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2" r:id="rId1"/>
  </p:sldMasterIdLst>
  <p:notesMasterIdLst>
    <p:notesMasterId r:id="rId13"/>
  </p:notesMasterIdLst>
  <p:sldIdLst>
    <p:sldId id="256" r:id="rId2"/>
    <p:sldId id="257" r:id="rId3"/>
    <p:sldId id="258" r:id="rId4"/>
    <p:sldId id="259" r:id="rId5"/>
    <p:sldId id="261" r:id="rId6"/>
    <p:sldId id="260" r:id="rId7"/>
    <p:sldId id="262" r:id="rId8"/>
    <p:sldId id="263" r:id="rId9"/>
    <p:sldId id="264" r:id="rId10"/>
    <p:sldId id="265" r:id="rId11"/>
    <p:sldId id="266"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Helvetica Neue"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B06E13-E4EF-49E7-A387-4ABC4671B90B}">
  <a:tblStyle styleId="{58B06E13-E4EF-49E7-A387-4ABC4671B90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03" d="100"/>
          <a:sy n="203" d="100"/>
        </p:scale>
        <p:origin x="594" y="1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
        <p:cNvGrpSpPr/>
        <p:nvPr/>
      </p:nvGrpSpPr>
      <p:grpSpPr>
        <a:xfrm>
          <a:off x="0" y="0"/>
          <a:ext cx="0" cy="0"/>
          <a:chOff x="0" y="0"/>
          <a:chExt cx="0" cy="0"/>
        </a:xfrm>
      </p:grpSpPr>
      <p:sp>
        <p:nvSpPr>
          <p:cNvPr id="19" name="Google Shape;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 name="Google Shape;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Hello everyone, my name is Haidong Zhu and I’m honor to present our paper, </a:t>
            </a:r>
            <a:r>
              <a:rPr lang="en-US" altLang="zh-CN" dirty="0" err="1"/>
              <a:t>ShaRC</a:t>
            </a:r>
            <a:r>
              <a:rPr lang="en-US" altLang="zh-CN" dirty="0"/>
              <a:t>, shape and appearance recognition </a:t>
            </a:r>
            <a:r>
              <a:rPr lang="en-US" altLang="zh-CN" dirty="0" err="1"/>
              <a:t>forperson</a:t>
            </a:r>
            <a:r>
              <a:rPr lang="en-US" altLang="zh-CN" dirty="0"/>
              <a:t> </a:t>
            </a:r>
            <a:r>
              <a:rPr lang="en-US" altLang="zh-CN" dirty="0" err="1"/>
              <a:t>identifaion</a:t>
            </a:r>
            <a:r>
              <a:rPr lang="en-US" altLang="zh-CN" dirty="0"/>
              <a:t> in the wild. This paper was finished with my </a:t>
            </a:r>
            <a:r>
              <a:rPr lang="en-US" altLang="zh-CN" dirty="0" err="1"/>
              <a:t>lambmates</a:t>
            </a:r>
            <a:r>
              <a:rPr lang="en-US" altLang="zh-CN" dirty="0"/>
              <a:t> </a:t>
            </a:r>
            <a:r>
              <a:rPr lang="en-US" altLang="zh-CN" dirty="0" err="1"/>
              <a:t>Wanrong</a:t>
            </a:r>
            <a:r>
              <a:rPr lang="en-US" altLang="zh-CN" dirty="0"/>
              <a:t> Zheng, </a:t>
            </a:r>
            <a:r>
              <a:rPr lang="en-US" altLang="zh-CN" dirty="0" err="1"/>
              <a:t>Zhaoheng</a:t>
            </a:r>
            <a:r>
              <a:rPr lang="en-US" altLang="zh-CN" dirty="0"/>
              <a:t> Zheng and my </a:t>
            </a:r>
            <a:r>
              <a:rPr lang="en-US" altLang="zh-CN" dirty="0" err="1"/>
              <a:t>my</a:t>
            </a:r>
            <a:r>
              <a:rPr lang="en-US" altLang="zh-CN" dirty="0"/>
              <a:t> advisor, Professor Ram </a:t>
            </a:r>
            <a:r>
              <a:rPr lang="en-US" altLang="zh-CN" dirty="0" err="1"/>
              <a:t>Nevatia</a:t>
            </a:r>
            <a:r>
              <a:rPr lang="en-US" altLang="zh-CN" dirty="0"/>
              <a:t>.</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62315a1600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62315a1600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dc6933a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dc6933a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Google Shape;26;g13f9507476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 name="Google Shape;27;g13f9507476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this paper we focus on video-based person identification, or re-identification with possible clothes changing, termed as in-the-wild. Person identification in the wild is to find the corresponding identity of the person with a sequence of RGB frames in a gallery.</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
        <p:cNvGrpSpPr/>
        <p:nvPr/>
      </p:nvGrpSpPr>
      <p:grpSpPr>
        <a:xfrm>
          <a:off x="0" y="0"/>
          <a:ext cx="0" cy="0"/>
          <a:chOff x="0" y="0"/>
          <a:chExt cx="0" cy="0"/>
        </a:xfrm>
      </p:grpSpPr>
      <p:sp>
        <p:nvSpPr>
          <p:cNvPr id="34" name="Google Shape;34;g19198786aa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 name="Google Shape;35;g19198786aa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recognize a person’s identity under a unconstrained condition, we have several possible challenges, including the possible change of outfits and different activities, as well as turbulence and occlusion. Some existing works are focusing on some specific pattern for recognizing the person, such as the appearance or gait, as the single guidance for </a:t>
            </a:r>
            <a:r>
              <a:rPr lang="en-US" dirty="0" err="1"/>
              <a:t>recogntizing</a:t>
            </a:r>
            <a:r>
              <a:rPr lang="en-US" dirty="0"/>
              <a:t> the person, which is insufficient for all cases. However, we note that each modality has their specific strength in distinguishing the person from others. Motivated by this, we build a multimodal person identification system by separating the recognition to appearance and pose with shape. In this way, we are able to combine the different strengths from different modalities together for the final network.</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g27bd4d902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 name="Google Shape;42;g27bd4d902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a quick overview of our proposed method. Given an sequence of input video, which is the track let of the person, we decompose the final recognition to two different branches. The first branch is for appearance, which is focusing on the appearance of the person for final recognition, and we also have a pose and shape branch in parallel to it, for providing extra information when the appearance is changing or not reliable. Instead of fusing these two features together, we first directly match each feature to their corresponding representation in the gallery and generate the predict id with their corresponding </a:t>
            </a:r>
            <a:r>
              <a:rPr lang="en-US" dirty="0" err="1"/>
              <a:t>socres</a:t>
            </a:r>
            <a:r>
              <a:rPr lang="en-US" dirty="0"/>
              <a:t>, and then we combine these scores together as the final representation and prediction. In this way, the prediction of different branches are not interfere with each other and the corresponding modality can give their score based on their own knowledge.</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262315a1600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262315a160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So here is a more detailed of our two branch methods.  For appearance based recognition, we include two different ways for aggregating the features across different frames, attention based aggregation, and averaging aggregation. The attention based aggregation is to follow the Pyramid Spatial </a:t>
            </a:r>
            <a:r>
              <a:rPr lang="en-US" dirty="0" err="1"/>
              <a:t>Tempral</a:t>
            </a:r>
            <a:r>
              <a:rPr lang="en-US" dirty="0"/>
              <a:t> </a:t>
            </a:r>
            <a:r>
              <a:rPr lang="en-US" dirty="0" err="1"/>
              <a:t>aggragaion</a:t>
            </a:r>
            <a:r>
              <a:rPr lang="en-US" dirty="0"/>
              <a:t> and combine the two neighbor </a:t>
            </a:r>
            <a:r>
              <a:rPr lang="en-US" dirty="0" err="1"/>
              <a:t>featues</a:t>
            </a:r>
            <a:r>
              <a:rPr lang="en-US" dirty="0"/>
              <a:t> at a time, until we get the last layer for the final feature, and the average aggregation is simply averaging all the features across different frames, which can provide a more holistic understanding and avoid overfitting on a small part of area. The averaged feature is then flattened to exaggerate the difference for the small values around 0 point and avoid punishing on the large values far away from 0. More details of this section can be found in our paper.</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g262315a160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 name="Google Shape;49;g262315a160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62315a1600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62315a1600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62315a1600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62315a1600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262315a1600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262315a1600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5200"/>
              <a:buNone/>
              <a:defRPr sz="5200"/>
            </a:lvl1pPr>
            <a:lvl2pPr lvl="1" algn="ctr" rtl="0">
              <a:lnSpc>
                <a:spcPct val="100000"/>
              </a:lnSpc>
              <a:spcBef>
                <a:spcPts val="0"/>
              </a:spcBef>
              <a:spcAft>
                <a:spcPts val="0"/>
              </a:spcAft>
              <a:buSzPts val="5200"/>
              <a:buNone/>
              <a:defRPr sz="5200"/>
            </a:lvl2pPr>
            <a:lvl3pPr lvl="2" algn="ctr" rtl="0">
              <a:lnSpc>
                <a:spcPct val="100000"/>
              </a:lnSpc>
              <a:spcBef>
                <a:spcPts val="0"/>
              </a:spcBef>
              <a:spcAft>
                <a:spcPts val="0"/>
              </a:spcAft>
              <a:buSzPts val="5200"/>
              <a:buNone/>
              <a:defRPr sz="5200"/>
            </a:lvl3pPr>
            <a:lvl4pPr lvl="3" algn="ctr" rtl="0">
              <a:lnSpc>
                <a:spcPct val="100000"/>
              </a:lnSpc>
              <a:spcBef>
                <a:spcPts val="0"/>
              </a:spcBef>
              <a:spcAft>
                <a:spcPts val="0"/>
              </a:spcAft>
              <a:buSzPts val="5200"/>
              <a:buNone/>
              <a:defRPr sz="5200"/>
            </a:lvl4pPr>
            <a:lvl5pPr lvl="4" algn="ctr" rtl="0">
              <a:lnSpc>
                <a:spcPct val="100000"/>
              </a:lnSpc>
              <a:spcBef>
                <a:spcPts val="0"/>
              </a:spcBef>
              <a:spcAft>
                <a:spcPts val="0"/>
              </a:spcAft>
              <a:buSzPts val="5200"/>
              <a:buNone/>
              <a:defRPr sz="5200"/>
            </a:lvl5pPr>
            <a:lvl6pPr lvl="5" algn="ctr" rtl="0">
              <a:lnSpc>
                <a:spcPct val="100000"/>
              </a:lnSpc>
              <a:spcBef>
                <a:spcPts val="0"/>
              </a:spcBef>
              <a:spcAft>
                <a:spcPts val="0"/>
              </a:spcAft>
              <a:buSzPts val="5200"/>
              <a:buNone/>
              <a:defRPr sz="5200"/>
            </a:lvl6pPr>
            <a:lvl7pPr lvl="6" algn="ctr" rtl="0">
              <a:lnSpc>
                <a:spcPct val="100000"/>
              </a:lnSpc>
              <a:spcBef>
                <a:spcPts val="0"/>
              </a:spcBef>
              <a:spcAft>
                <a:spcPts val="0"/>
              </a:spcAft>
              <a:buSzPts val="5200"/>
              <a:buNone/>
              <a:defRPr sz="5200"/>
            </a:lvl7pPr>
            <a:lvl8pPr lvl="7" algn="ctr" rtl="0">
              <a:lnSpc>
                <a:spcPct val="100000"/>
              </a:lnSpc>
              <a:spcBef>
                <a:spcPts val="0"/>
              </a:spcBef>
              <a:spcAft>
                <a:spcPts val="0"/>
              </a:spcAft>
              <a:buSzPts val="5200"/>
              <a:buNone/>
              <a:defRPr sz="5200"/>
            </a:lvl8pPr>
            <a:lvl9pPr lvl="8" algn="ctr" rtl="0">
              <a:lnSpc>
                <a:spcPct val="100000"/>
              </a:lnSpc>
              <a:spcBef>
                <a:spcPts val="0"/>
              </a:spcBef>
              <a:spcAft>
                <a:spcPts val="0"/>
              </a:spcAft>
              <a:buSzPts val="5200"/>
              <a:buNone/>
              <a:defRPr sz="5200"/>
            </a:lvl9pPr>
          </a:lstStyle>
          <a:p>
            <a:endParaRPr/>
          </a:p>
        </p:txBody>
      </p:sp>
      <p:sp>
        <p:nvSpPr>
          <p:cNvPr id="14" name="Google Shape;14;p3"/>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 name="Google Shape;15;p3"/>
          <p:cNvSpPr txBox="1">
            <a:spLocks noGrp="1"/>
          </p:cNvSpPr>
          <p:nvPr>
            <p:ph type="sldNum" idx="12"/>
          </p:nvPr>
        </p:nvSpPr>
        <p:spPr>
          <a:xfrm>
            <a:off x="4297650" y="4663217"/>
            <a:ext cx="548700" cy="3936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000000"/>
              </a:buClr>
              <a:buSzPts val="1000"/>
              <a:buFont typeface="Arial"/>
              <a:buNone/>
              <a:defRPr sz="1000" b="1" i="0" u="none" strike="noStrike" cap="none">
                <a:solidFill>
                  <a:srgbClr val="FFFFFF"/>
                </a:solidFill>
                <a:latin typeface="Times New Roman"/>
                <a:ea typeface="Times New Roman"/>
                <a:cs typeface="Times New Roman"/>
                <a:sym typeface="Times New Roman"/>
              </a:defRPr>
            </a:lvl1pPr>
            <a:lvl2pPr marL="0" marR="0" lvl="1" indent="0" algn="ctr" rtl="0">
              <a:lnSpc>
                <a:spcPct val="100000"/>
              </a:lnSpc>
              <a:spcBef>
                <a:spcPts val="0"/>
              </a:spcBef>
              <a:spcAft>
                <a:spcPts val="0"/>
              </a:spcAft>
              <a:buClr>
                <a:srgbClr val="000000"/>
              </a:buClr>
              <a:buSzPts val="1000"/>
              <a:buFont typeface="Arial"/>
              <a:buNone/>
              <a:defRPr sz="1000" b="1" i="0" u="none" strike="noStrike" cap="none">
                <a:solidFill>
                  <a:srgbClr val="FFFFFF"/>
                </a:solidFill>
                <a:latin typeface="Times New Roman"/>
                <a:ea typeface="Times New Roman"/>
                <a:cs typeface="Times New Roman"/>
                <a:sym typeface="Times New Roman"/>
              </a:defRPr>
            </a:lvl2pPr>
            <a:lvl3pPr marL="0" marR="0" lvl="2" indent="0" algn="ctr" rtl="0">
              <a:lnSpc>
                <a:spcPct val="100000"/>
              </a:lnSpc>
              <a:spcBef>
                <a:spcPts val="0"/>
              </a:spcBef>
              <a:spcAft>
                <a:spcPts val="0"/>
              </a:spcAft>
              <a:buClr>
                <a:srgbClr val="000000"/>
              </a:buClr>
              <a:buSzPts val="1000"/>
              <a:buFont typeface="Arial"/>
              <a:buNone/>
              <a:defRPr sz="1000" b="1" i="0" u="none" strike="noStrike" cap="none">
                <a:solidFill>
                  <a:srgbClr val="FFFFFF"/>
                </a:solidFill>
                <a:latin typeface="Times New Roman"/>
                <a:ea typeface="Times New Roman"/>
                <a:cs typeface="Times New Roman"/>
                <a:sym typeface="Times New Roman"/>
              </a:defRPr>
            </a:lvl3pPr>
            <a:lvl4pPr marL="0" marR="0" lvl="3" indent="0" algn="ctr" rtl="0">
              <a:lnSpc>
                <a:spcPct val="100000"/>
              </a:lnSpc>
              <a:spcBef>
                <a:spcPts val="0"/>
              </a:spcBef>
              <a:spcAft>
                <a:spcPts val="0"/>
              </a:spcAft>
              <a:buClr>
                <a:srgbClr val="000000"/>
              </a:buClr>
              <a:buSzPts val="1000"/>
              <a:buFont typeface="Arial"/>
              <a:buNone/>
              <a:defRPr sz="1000" b="1" i="0" u="none" strike="noStrike" cap="none">
                <a:solidFill>
                  <a:srgbClr val="FFFFFF"/>
                </a:solidFill>
                <a:latin typeface="Times New Roman"/>
                <a:ea typeface="Times New Roman"/>
                <a:cs typeface="Times New Roman"/>
                <a:sym typeface="Times New Roman"/>
              </a:defRPr>
            </a:lvl4pPr>
            <a:lvl5pPr marL="0" marR="0" lvl="4" indent="0" algn="ctr" rtl="0">
              <a:lnSpc>
                <a:spcPct val="100000"/>
              </a:lnSpc>
              <a:spcBef>
                <a:spcPts val="0"/>
              </a:spcBef>
              <a:spcAft>
                <a:spcPts val="0"/>
              </a:spcAft>
              <a:buClr>
                <a:srgbClr val="000000"/>
              </a:buClr>
              <a:buSzPts val="1000"/>
              <a:buFont typeface="Arial"/>
              <a:buNone/>
              <a:defRPr sz="1000" b="1" i="0" u="none" strike="noStrike" cap="none">
                <a:solidFill>
                  <a:srgbClr val="FFFFFF"/>
                </a:solidFill>
                <a:latin typeface="Times New Roman"/>
                <a:ea typeface="Times New Roman"/>
                <a:cs typeface="Times New Roman"/>
                <a:sym typeface="Times New Roman"/>
              </a:defRPr>
            </a:lvl5pPr>
            <a:lvl6pPr marL="0" marR="0" lvl="5" indent="0" algn="ctr" rtl="0">
              <a:lnSpc>
                <a:spcPct val="100000"/>
              </a:lnSpc>
              <a:spcBef>
                <a:spcPts val="0"/>
              </a:spcBef>
              <a:spcAft>
                <a:spcPts val="0"/>
              </a:spcAft>
              <a:buClr>
                <a:srgbClr val="000000"/>
              </a:buClr>
              <a:buSzPts val="1000"/>
              <a:buFont typeface="Arial"/>
              <a:buNone/>
              <a:defRPr sz="1000" b="1" i="0" u="none" strike="noStrike" cap="none">
                <a:solidFill>
                  <a:srgbClr val="FFFFFF"/>
                </a:solidFill>
                <a:latin typeface="Times New Roman"/>
                <a:ea typeface="Times New Roman"/>
                <a:cs typeface="Times New Roman"/>
                <a:sym typeface="Times New Roman"/>
              </a:defRPr>
            </a:lvl6pPr>
            <a:lvl7pPr marL="0" marR="0" lvl="6" indent="0" algn="ctr" rtl="0">
              <a:lnSpc>
                <a:spcPct val="100000"/>
              </a:lnSpc>
              <a:spcBef>
                <a:spcPts val="0"/>
              </a:spcBef>
              <a:spcAft>
                <a:spcPts val="0"/>
              </a:spcAft>
              <a:buClr>
                <a:srgbClr val="000000"/>
              </a:buClr>
              <a:buSzPts val="1000"/>
              <a:buFont typeface="Arial"/>
              <a:buNone/>
              <a:defRPr sz="1000" b="1" i="0" u="none" strike="noStrike" cap="none">
                <a:solidFill>
                  <a:srgbClr val="FFFFFF"/>
                </a:solidFill>
                <a:latin typeface="Times New Roman"/>
                <a:ea typeface="Times New Roman"/>
                <a:cs typeface="Times New Roman"/>
                <a:sym typeface="Times New Roman"/>
              </a:defRPr>
            </a:lvl7pPr>
            <a:lvl8pPr marL="0" marR="0" lvl="7" indent="0" algn="ctr" rtl="0">
              <a:lnSpc>
                <a:spcPct val="100000"/>
              </a:lnSpc>
              <a:spcBef>
                <a:spcPts val="0"/>
              </a:spcBef>
              <a:spcAft>
                <a:spcPts val="0"/>
              </a:spcAft>
              <a:buClr>
                <a:srgbClr val="000000"/>
              </a:buClr>
              <a:buSzPts val="1000"/>
              <a:buFont typeface="Arial"/>
              <a:buNone/>
              <a:defRPr sz="1000" b="1" i="0" u="none" strike="noStrike" cap="none">
                <a:solidFill>
                  <a:srgbClr val="FFFFFF"/>
                </a:solidFill>
                <a:latin typeface="Times New Roman"/>
                <a:ea typeface="Times New Roman"/>
                <a:cs typeface="Times New Roman"/>
                <a:sym typeface="Times New Roman"/>
              </a:defRPr>
            </a:lvl8pPr>
            <a:lvl9pPr marL="0" marR="0" lvl="8" indent="0" algn="ctr" rtl="0">
              <a:lnSpc>
                <a:spcPct val="100000"/>
              </a:lnSpc>
              <a:spcBef>
                <a:spcPts val="0"/>
              </a:spcBef>
              <a:spcAft>
                <a:spcPts val="0"/>
              </a:spcAft>
              <a:buClr>
                <a:srgbClr val="000000"/>
              </a:buClr>
              <a:buSzPts val="1000"/>
              <a:buFont typeface="Arial"/>
              <a:buNone/>
              <a:defRPr sz="1000" b="1" i="0" u="none" strike="noStrike" cap="none">
                <a:solidFill>
                  <a:srgbClr val="FFFFFF"/>
                </a:solidFill>
                <a:latin typeface="Times New Roman"/>
                <a:ea typeface="Times New Roman"/>
                <a:cs typeface="Times New Roman"/>
                <a:sym typeface="Times New Roman"/>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标题幻灯片">
  <p:cSld name="标题幻灯片">
    <p:spTree>
      <p:nvGrpSpPr>
        <p:cNvPr id="1" name="Shape 1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标题幻灯片">
  <p:cSld name="1_标题幻灯片">
    <p:spTree>
      <p:nvGrpSpPr>
        <p:cNvPr id="1" name="Shape 1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4352925"/>
            <a:ext cx="9144000" cy="789600"/>
          </a:xfrm>
          <a:prstGeom prst="rect">
            <a:avLst/>
          </a:prstGeom>
          <a:solidFill>
            <a:schemeClr val="dk1"/>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 name="Google Shape;7;p1"/>
          <p:cNvSpPr/>
          <p:nvPr/>
        </p:nvSpPr>
        <p:spPr>
          <a:xfrm rot="10800000" flipH="1">
            <a:off x="0" y="4333875"/>
            <a:ext cx="9144000" cy="38100"/>
          </a:xfrm>
          <a:prstGeom prst="rect">
            <a:avLst/>
          </a:prstGeom>
          <a:solidFill>
            <a:srgbClr val="FFCC00"/>
          </a:solidFill>
          <a:ln>
            <a:noFill/>
          </a:ln>
          <a:effectLst>
            <a:outerShdw blurRad="40000" dist="20000" dir="5400000" rotWithShape="0">
              <a:srgbClr val="000000">
                <a:alpha val="37647"/>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8" name="Google Shape;8;p1" descr="Small Use Shield_GoldOnTrans.eps"/>
          <p:cNvPicPr preferRelativeResize="0"/>
          <p:nvPr/>
        </p:nvPicPr>
        <p:blipFill rotWithShape="1">
          <a:blip r:embed="rId6">
            <a:alphaModFix/>
          </a:blip>
          <a:srcRect/>
          <a:stretch/>
        </p:blipFill>
        <p:spPr>
          <a:xfrm>
            <a:off x="8201027" y="178595"/>
            <a:ext cx="561179" cy="561179"/>
          </a:xfrm>
          <a:prstGeom prst="rect">
            <a:avLst/>
          </a:prstGeom>
          <a:noFill/>
          <a:ln>
            <a:noFill/>
          </a:ln>
        </p:spPr>
      </p:pic>
      <p:pic>
        <p:nvPicPr>
          <p:cNvPr id="9" name="Google Shape;9;p1" descr="1-lineWordmark_GoldOnCard_NoBG.eps"/>
          <p:cNvPicPr preferRelativeResize="0"/>
          <p:nvPr/>
        </p:nvPicPr>
        <p:blipFill rotWithShape="1">
          <a:blip r:embed="rId7">
            <a:alphaModFix/>
          </a:blip>
          <a:srcRect/>
          <a:stretch/>
        </p:blipFill>
        <p:spPr>
          <a:xfrm>
            <a:off x="6997700" y="4846522"/>
            <a:ext cx="1366594" cy="116116"/>
          </a:xfrm>
          <a:prstGeom prst="rect">
            <a:avLst/>
          </a:prstGeom>
          <a:noFill/>
          <a:ln>
            <a:noFill/>
          </a:ln>
        </p:spPr>
      </p:pic>
      <p:pic>
        <p:nvPicPr>
          <p:cNvPr id="10" name="Google Shape;10;p1" descr="Formal_Viterbi_GoldOnCard_NoBG.eps"/>
          <p:cNvPicPr preferRelativeResize="0"/>
          <p:nvPr/>
        </p:nvPicPr>
        <p:blipFill rotWithShape="1">
          <a:blip r:embed="rId8">
            <a:alphaModFix/>
          </a:blip>
          <a:srcRect/>
          <a:stretch/>
        </p:blipFill>
        <p:spPr>
          <a:xfrm>
            <a:off x="292102" y="4603732"/>
            <a:ext cx="1306266" cy="35255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
        <p:cNvGrpSpPr/>
        <p:nvPr/>
      </p:nvGrpSpPr>
      <p:grpSpPr>
        <a:xfrm>
          <a:off x="0" y="0"/>
          <a:ext cx="0" cy="0"/>
          <a:chOff x="0" y="0"/>
          <a:chExt cx="0" cy="0"/>
        </a:xfrm>
      </p:grpSpPr>
      <p:sp>
        <p:nvSpPr>
          <p:cNvPr id="22" name="Google Shape;22;p6"/>
          <p:cNvSpPr txBox="1">
            <a:spLocks noGrp="1"/>
          </p:cNvSpPr>
          <p:nvPr>
            <p:ph type="ctrTitle"/>
          </p:nvPr>
        </p:nvSpPr>
        <p:spPr>
          <a:xfrm>
            <a:off x="41225" y="1065625"/>
            <a:ext cx="9102900" cy="87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Helvetica Neue"/>
                <a:ea typeface="Helvetica Neue"/>
                <a:cs typeface="Helvetica Neue"/>
                <a:sym typeface="Helvetica Neue"/>
              </a:rPr>
              <a:t>ShARc: Shape and Appearance Recognition </a:t>
            </a:r>
            <a:endParaRPr sz="2400" b="1">
              <a:solidFill>
                <a:schemeClr val="dk1"/>
              </a:solidFill>
              <a:latin typeface="Helvetica Neue"/>
              <a:ea typeface="Helvetica Neue"/>
              <a:cs typeface="Helvetica Neue"/>
              <a:sym typeface="Helvetica Neue"/>
            </a:endParaRPr>
          </a:p>
          <a:p>
            <a:pPr marL="0" lvl="0" indent="0" algn="ctr" rtl="0">
              <a:spcBef>
                <a:spcPts val="0"/>
              </a:spcBef>
              <a:spcAft>
                <a:spcPts val="0"/>
              </a:spcAft>
              <a:buNone/>
            </a:pPr>
            <a:r>
              <a:rPr lang="en" sz="2400" b="1">
                <a:solidFill>
                  <a:schemeClr val="dk1"/>
                </a:solidFill>
                <a:latin typeface="Helvetica Neue"/>
                <a:ea typeface="Helvetica Neue"/>
                <a:cs typeface="Helvetica Neue"/>
                <a:sym typeface="Helvetica Neue"/>
              </a:rPr>
              <a:t>for Person Identification In-the-wild</a:t>
            </a:r>
            <a:endParaRPr sz="2400" b="1">
              <a:solidFill>
                <a:schemeClr val="dk1"/>
              </a:solidFill>
              <a:latin typeface="Helvetica Neue"/>
              <a:ea typeface="Helvetica Neue"/>
              <a:cs typeface="Helvetica Neue"/>
              <a:sym typeface="Helvetica Neue"/>
            </a:endParaRPr>
          </a:p>
        </p:txBody>
      </p:sp>
      <p:sp>
        <p:nvSpPr>
          <p:cNvPr id="23" name="Google Shape;23;p6"/>
          <p:cNvSpPr txBox="1">
            <a:spLocks noGrp="1"/>
          </p:cNvSpPr>
          <p:nvPr>
            <p:ph type="subTitle" idx="1"/>
          </p:nvPr>
        </p:nvSpPr>
        <p:spPr>
          <a:xfrm>
            <a:off x="242525" y="2104575"/>
            <a:ext cx="87003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a:latin typeface="Times New Roman"/>
                <a:ea typeface="Times New Roman"/>
                <a:cs typeface="Times New Roman"/>
                <a:sym typeface="Times New Roman"/>
              </a:rPr>
              <a:t>Haidong Zhu, Wanrong Zheng, Zhaoheng Zheng and Ram Nevatia</a:t>
            </a:r>
            <a:endParaRPr sz="2200">
              <a:latin typeface="Times New Roman"/>
              <a:ea typeface="Times New Roman"/>
              <a:cs typeface="Times New Roman"/>
              <a:sym typeface="Times New Roman"/>
            </a:endParaRPr>
          </a:p>
          <a:p>
            <a:pPr marL="0" lvl="0" indent="0" algn="ctr" rtl="0">
              <a:spcBef>
                <a:spcPts val="0"/>
              </a:spcBef>
              <a:spcAft>
                <a:spcPts val="0"/>
              </a:spcAft>
              <a:buNone/>
            </a:pPr>
            <a:r>
              <a:rPr lang="en" sz="2200">
                <a:latin typeface="Times New Roman"/>
                <a:ea typeface="Times New Roman"/>
                <a:cs typeface="Times New Roman"/>
                <a:sym typeface="Times New Roman"/>
              </a:rPr>
              <a:t>University of Southern California</a:t>
            </a:r>
            <a:endParaRPr sz="2200">
              <a:latin typeface="Times New Roman"/>
              <a:ea typeface="Times New Roman"/>
              <a:cs typeface="Times New Roman"/>
              <a:sym typeface="Times New Roman"/>
            </a:endParaRPr>
          </a:p>
          <a:p>
            <a:pPr marL="0" lvl="0" indent="0" algn="ctr" rtl="0">
              <a:spcBef>
                <a:spcPts val="0"/>
              </a:spcBef>
              <a:spcAft>
                <a:spcPts val="0"/>
              </a:spcAft>
              <a:buNone/>
            </a:pPr>
            <a:endParaRPr sz="2100">
              <a:latin typeface="Times New Roman"/>
              <a:ea typeface="Times New Roman"/>
              <a:cs typeface="Times New Roman"/>
              <a:sym typeface="Times New Roman"/>
            </a:endParaRPr>
          </a:p>
          <a:p>
            <a:pPr marL="0" lvl="0" indent="0" algn="ctr" rtl="0">
              <a:spcBef>
                <a:spcPts val="0"/>
              </a:spcBef>
              <a:spcAft>
                <a:spcPts val="0"/>
              </a:spcAft>
              <a:buNone/>
            </a:pPr>
            <a:r>
              <a:rPr lang="en" sz="1900">
                <a:latin typeface="Times New Roman"/>
                <a:ea typeface="Times New Roman"/>
                <a:cs typeface="Times New Roman"/>
                <a:sym typeface="Times New Roman"/>
              </a:rPr>
              <a:t>IEEE/CVF Winter Conference on Applications of Computer Vision (WACV) 2024</a:t>
            </a:r>
            <a:endParaRPr sz="1900">
              <a:latin typeface="Times New Roman"/>
              <a:ea typeface="Times New Roman"/>
              <a:cs typeface="Times New Roman"/>
              <a:sym typeface="Times New Roman"/>
            </a:endParaRPr>
          </a:p>
          <a:p>
            <a:pPr marL="0" lvl="0" indent="0" algn="ctr" rtl="0">
              <a:spcBef>
                <a:spcPts val="0"/>
              </a:spcBef>
              <a:spcAft>
                <a:spcPts val="0"/>
              </a:spcAft>
              <a:buNone/>
            </a:pPr>
            <a:r>
              <a:rPr lang="en" sz="1900">
                <a:latin typeface="Times New Roman"/>
                <a:ea typeface="Times New Roman"/>
                <a:cs typeface="Times New Roman"/>
                <a:sym typeface="Times New Roman"/>
              </a:rPr>
              <a:t>Waikoloa, Hawaii</a:t>
            </a:r>
            <a:endParaRPr sz="1900">
              <a:latin typeface="Times New Roman"/>
              <a:ea typeface="Times New Roman"/>
              <a:cs typeface="Times New Roman"/>
              <a:sym typeface="Times New Roman"/>
            </a:endParaRPr>
          </a:p>
          <a:p>
            <a:pPr marL="0" lvl="0" indent="0" algn="ctr" rtl="0">
              <a:spcBef>
                <a:spcPts val="0"/>
              </a:spcBef>
              <a:spcAft>
                <a:spcPts val="0"/>
              </a:spcAft>
              <a:buNone/>
            </a:pPr>
            <a:r>
              <a:rPr lang="en" sz="1900">
                <a:latin typeface="Times New Roman"/>
                <a:ea typeface="Times New Roman"/>
                <a:cs typeface="Times New Roman"/>
                <a:sym typeface="Times New Roman"/>
              </a:rPr>
              <a:t>January 4th, 2023</a:t>
            </a:r>
            <a:endParaRPr sz="1900">
              <a:latin typeface="Times New Roman"/>
              <a:ea typeface="Times New Roman"/>
              <a:cs typeface="Times New Roman"/>
              <a:sym typeface="Times New Roman"/>
            </a:endParaRPr>
          </a:p>
        </p:txBody>
      </p:sp>
      <p:pic>
        <p:nvPicPr>
          <p:cNvPr id="24" name="Google Shape;24;p6"/>
          <p:cNvPicPr preferRelativeResize="0"/>
          <p:nvPr/>
        </p:nvPicPr>
        <p:blipFill>
          <a:blip r:embed="rId5">
            <a:alphaModFix/>
          </a:blip>
          <a:stretch>
            <a:fillRect/>
          </a:stretch>
        </p:blipFill>
        <p:spPr>
          <a:xfrm>
            <a:off x="101200" y="121725"/>
            <a:ext cx="1660675" cy="589000"/>
          </a:xfrm>
          <a:prstGeom prst="rect">
            <a:avLst/>
          </a:prstGeom>
          <a:noFill/>
          <a:ln>
            <a:noFill/>
          </a:ln>
        </p:spPr>
      </p:pic>
      <p:pic>
        <p:nvPicPr>
          <p:cNvPr id="7" name="Audio 6">
            <a:hlinkClick r:id="" action="ppaction://media"/>
            <a:extLst>
              <a:ext uri="{FF2B5EF4-FFF2-40B4-BE49-F238E27FC236}">
                <a16:creationId xmlns:a16="http://schemas.microsoft.com/office/drawing/2014/main" id="{C8A1AEAF-D26C-D409-A721-49A6BD0457E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1805"/>
    </mc:Choice>
    <mc:Fallback xmlns="">
      <p:transition spd="slow" advTm="31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5"/>
          <p:cNvSpPr txBox="1"/>
          <p:nvPr/>
        </p:nvSpPr>
        <p:spPr>
          <a:xfrm>
            <a:off x="251522" y="249492"/>
            <a:ext cx="7182900" cy="5145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Attention Visualization</a:t>
            </a:r>
            <a:endParaRPr sz="3000" b="1" i="0" u="none" strike="noStrike" cap="none">
              <a:solidFill>
                <a:srgbClr val="C00000"/>
              </a:solidFill>
              <a:latin typeface="Calibri"/>
              <a:ea typeface="Calibri"/>
              <a:cs typeface="Calibri"/>
              <a:sym typeface="Calibri"/>
            </a:endParaRPr>
          </a:p>
        </p:txBody>
      </p:sp>
      <p:sp>
        <p:nvSpPr>
          <p:cNvPr id="90" name="Google Shape;90;p15"/>
          <p:cNvSpPr/>
          <p:nvPr/>
        </p:nvSpPr>
        <p:spPr>
          <a:xfrm>
            <a:off x="367375" y="735550"/>
            <a:ext cx="8287800" cy="1508100"/>
          </a:xfrm>
          <a:prstGeom prst="rect">
            <a:avLst/>
          </a:prstGeom>
          <a:noFill/>
          <a:ln>
            <a:noFill/>
          </a:ln>
        </p:spPr>
        <p:txBody>
          <a:bodyPr spcFirstLastPara="1" wrap="square" lIns="68575" tIns="34275" rIns="68575" bIns="34275" anchor="t" anchorCtr="0">
            <a:noAutofit/>
          </a:bodyPr>
          <a:lstStyle/>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Visualization of attention produced by the model for different activities</a:t>
            </a:r>
            <a:endParaRPr sz="2100">
              <a:latin typeface="Times New Roman"/>
              <a:ea typeface="Times New Roman"/>
              <a:cs typeface="Times New Roman"/>
              <a:sym typeface="Times New Roman"/>
            </a:endParaRPr>
          </a:p>
        </p:txBody>
      </p:sp>
      <p:pic>
        <p:nvPicPr>
          <p:cNvPr id="91" name="Google Shape;91;p15"/>
          <p:cNvPicPr preferRelativeResize="0"/>
          <p:nvPr/>
        </p:nvPicPr>
        <p:blipFill>
          <a:blip r:embed="rId5">
            <a:alphaModFix/>
          </a:blip>
          <a:stretch>
            <a:fillRect/>
          </a:stretch>
        </p:blipFill>
        <p:spPr>
          <a:xfrm>
            <a:off x="2162925" y="1098300"/>
            <a:ext cx="6260623" cy="1564111"/>
          </a:xfrm>
          <a:prstGeom prst="rect">
            <a:avLst/>
          </a:prstGeom>
          <a:noFill/>
          <a:ln>
            <a:noFill/>
          </a:ln>
        </p:spPr>
      </p:pic>
      <p:pic>
        <p:nvPicPr>
          <p:cNvPr id="92" name="Google Shape;92;p15"/>
          <p:cNvPicPr preferRelativeResize="0"/>
          <p:nvPr/>
        </p:nvPicPr>
        <p:blipFill>
          <a:blip r:embed="rId6">
            <a:alphaModFix/>
          </a:blip>
          <a:stretch>
            <a:fillRect/>
          </a:stretch>
        </p:blipFill>
        <p:spPr>
          <a:xfrm>
            <a:off x="2162913" y="2698550"/>
            <a:ext cx="6260626" cy="1565150"/>
          </a:xfrm>
          <a:prstGeom prst="rect">
            <a:avLst/>
          </a:prstGeom>
          <a:noFill/>
          <a:ln>
            <a:noFill/>
          </a:ln>
        </p:spPr>
      </p:pic>
      <p:sp>
        <p:nvSpPr>
          <p:cNvPr id="93" name="Google Shape;93;p15"/>
          <p:cNvSpPr txBox="1"/>
          <p:nvPr/>
        </p:nvSpPr>
        <p:spPr>
          <a:xfrm>
            <a:off x="367375" y="1657150"/>
            <a:ext cx="15924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latin typeface="Times New Roman"/>
                <a:ea typeface="Times New Roman"/>
                <a:cs typeface="Times New Roman"/>
                <a:sym typeface="Times New Roman"/>
              </a:rPr>
              <a:t>Walking</a:t>
            </a:r>
            <a:endParaRPr sz="1700">
              <a:latin typeface="Times New Roman"/>
              <a:ea typeface="Times New Roman"/>
              <a:cs typeface="Times New Roman"/>
              <a:sym typeface="Times New Roman"/>
            </a:endParaRPr>
          </a:p>
        </p:txBody>
      </p:sp>
      <p:sp>
        <p:nvSpPr>
          <p:cNvPr id="94" name="Google Shape;94;p15"/>
          <p:cNvSpPr txBox="1"/>
          <p:nvPr/>
        </p:nvSpPr>
        <p:spPr>
          <a:xfrm>
            <a:off x="367375" y="3257925"/>
            <a:ext cx="15924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latin typeface="Times New Roman"/>
                <a:ea typeface="Times New Roman"/>
                <a:cs typeface="Times New Roman"/>
                <a:sym typeface="Times New Roman"/>
              </a:rPr>
              <a:t>Standing</a:t>
            </a:r>
            <a:endParaRPr sz="1700">
              <a:latin typeface="Times New Roman"/>
              <a:ea typeface="Times New Roman"/>
              <a:cs typeface="Times New Roman"/>
              <a:sym typeface="Times New Roman"/>
            </a:endParaRPr>
          </a:p>
        </p:txBody>
      </p:sp>
      <p:pic>
        <p:nvPicPr>
          <p:cNvPr id="4" name="Audio 3">
            <a:hlinkClick r:id="" action="ppaction://media"/>
            <a:extLst>
              <a:ext uri="{FF2B5EF4-FFF2-40B4-BE49-F238E27FC236}">
                <a16:creationId xmlns:a16="http://schemas.microsoft.com/office/drawing/2014/main" id="{CE9F7198-A5EB-399D-DB3F-C2E50BA3CDC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4176"/>
    </mc:Choice>
    <mc:Fallback xmlns="">
      <p:transition spd="slow" advTm="34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6"/>
          <p:cNvSpPr txBox="1"/>
          <p:nvPr/>
        </p:nvSpPr>
        <p:spPr>
          <a:xfrm>
            <a:off x="2592599" y="1007900"/>
            <a:ext cx="3958800" cy="5145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Thank you!</a:t>
            </a:r>
            <a:endParaRPr sz="3000" b="1" i="0" u="none" strike="noStrike" cap="none">
              <a:solidFill>
                <a:srgbClr val="C00000"/>
              </a:solidFill>
              <a:latin typeface="Calibri"/>
              <a:ea typeface="Calibri"/>
              <a:cs typeface="Calibri"/>
              <a:sym typeface="Calibri"/>
            </a:endParaRPr>
          </a:p>
        </p:txBody>
      </p:sp>
      <p:grpSp>
        <p:nvGrpSpPr>
          <p:cNvPr id="100" name="Google Shape;100;p16"/>
          <p:cNvGrpSpPr/>
          <p:nvPr/>
        </p:nvGrpSpPr>
        <p:grpSpPr>
          <a:xfrm>
            <a:off x="4078369" y="2234726"/>
            <a:ext cx="987266" cy="1151650"/>
            <a:chOff x="41046640" y="78880"/>
            <a:chExt cx="2539918" cy="2962825"/>
          </a:xfrm>
        </p:grpSpPr>
        <p:pic>
          <p:nvPicPr>
            <p:cNvPr id="101" name="Google Shape;101;p16"/>
            <p:cNvPicPr preferRelativeResize="0"/>
            <p:nvPr/>
          </p:nvPicPr>
          <p:blipFill>
            <a:blip r:embed="rId5">
              <a:alphaModFix/>
            </a:blip>
            <a:stretch>
              <a:fillRect/>
            </a:stretch>
          </p:blipFill>
          <p:spPr>
            <a:xfrm>
              <a:off x="41046640" y="78880"/>
              <a:ext cx="2539918" cy="2962825"/>
            </a:xfrm>
            <a:prstGeom prst="rect">
              <a:avLst/>
            </a:prstGeom>
            <a:noFill/>
            <a:ln>
              <a:noFill/>
            </a:ln>
          </p:spPr>
        </p:pic>
        <p:pic>
          <p:nvPicPr>
            <p:cNvPr id="102" name="Google Shape;102;p16"/>
            <p:cNvPicPr preferRelativeResize="0"/>
            <p:nvPr/>
          </p:nvPicPr>
          <p:blipFill>
            <a:blip r:embed="rId6">
              <a:alphaModFix/>
            </a:blip>
            <a:stretch>
              <a:fillRect/>
            </a:stretch>
          </p:blipFill>
          <p:spPr>
            <a:xfrm>
              <a:off x="41225225" y="242225"/>
              <a:ext cx="2182725" cy="2182725"/>
            </a:xfrm>
            <a:prstGeom prst="rect">
              <a:avLst/>
            </a:prstGeom>
            <a:noFill/>
            <a:ln>
              <a:noFill/>
            </a:ln>
          </p:spPr>
        </p:pic>
      </p:grpSp>
      <p:pic>
        <p:nvPicPr>
          <p:cNvPr id="8" name="Audio 7">
            <a:hlinkClick r:id="" action="ppaction://media"/>
            <a:extLst>
              <a:ext uri="{FF2B5EF4-FFF2-40B4-BE49-F238E27FC236}">
                <a16:creationId xmlns:a16="http://schemas.microsoft.com/office/drawing/2014/main" id="{0EF619BF-B07B-DAC7-E3E5-CABFEA61281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868"/>
    </mc:Choice>
    <mc:Fallback xmlns="">
      <p:transition spd="slow" advTm="5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Google Shape;29;p7"/>
          <p:cNvSpPr txBox="1"/>
          <p:nvPr/>
        </p:nvSpPr>
        <p:spPr>
          <a:xfrm>
            <a:off x="251522" y="249492"/>
            <a:ext cx="7182900" cy="5145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Task Definition</a:t>
            </a:r>
            <a:endParaRPr sz="3000" b="1" i="0" u="none" strike="noStrike" cap="none">
              <a:solidFill>
                <a:srgbClr val="C00000"/>
              </a:solidFill>
              <a:latin typeface="Calibri"/>
              <a:ea typeface="Calibri"/>
              <a:cs typeface="Calibri"/>
              <a:sym typeface="Calibri"/>
            </a:endParaRPr>
          </a:p>
        </p:txBody>
      </p:sp>
      <p:sp>
        <p:nvSpPr>
          <p:cNvPr id="30" name="Google Shape;30;p7"/>
          <p:cNvSpPr/>
          <p:nvPr/>
        </p:nvSpPr>
        <p:spPr>
          <a:xfrm>
            <a:off x="367375" y="735550"/>
            <a:ext cx="8304600" cy="3285900"/>
          </a:xfrm>
          <a:prstGeom prst="rect">
            <a:avLst/>
          </a:prstGeom>
          <a:noFill/>
          <a:ln>
            <a:noFill/>
          </a:ln>
        </p:spPr>
        <p:txBody>
          <a:bodyPr spcFirstLastPara="1" wrap="square" lIns="68575" tIns="34275" rIns="68575" bIns="34275" anchor="t" anchorCtr="0">
            <a:noAutofit/>
          </a:bodyPr>
          <a:lstStyle/>
          <a:p>
            <a:pPr marL="457200" marR="0" lvl="0" indent="0" algn="l" rtl="0">
              <a:lnSpc>
                <a:spcPct val="110000"/>
              </a:lnSpc>
              <a:spcBef>
                <a:spcPts val="0"/>
              </a:spcBef>
              <a:spcAft>
                <a:spcPts val="0"/>
              </a:spcAft>
              <a:buNone/>
            </a:pPr>
            <a:endParaRPr sz="2100">
              <a:solidFill>
                <a:srgbClr val="222222"/>
              </a:solidFill>
              <a:latin typeface="Times New Roman"/>
              <a:ea typeface="Times New Roman"/>
              <a:cs typeface="Times New Roman"/>
              <a:sym typeface="Times New Roman"/>
            </a:endParaRPr>
          </a:p>
          <a:p>
            <a:pPr marL="457200" marR="0" lvl="0" indent="-361950" algn="l" rtl="0">
              <a:lnSpc>
                <a:spcPct val="110000"/>
              </a:lnSpc>
              <a:spcBef>
                <a:spcPts val="0"/>
              </a:spcBef>
              <a:spcAft>
                <a:spcPts val="0"/>
              </a:spcAft>
              <a:buClr>
                <a:srgbClr val="222222"/>
              </a:buClr>
              <a:buSzPts val="2100"/>
              <a:buFont typeface="Times New Roman"/>
              <a:buChar char="-"/>
            </a:pPr>
            <a:r>
              <a:rPr lang="en" sz="2100">
                <a:solidFill>
                  <a:srgbClr val="222222"/>
                </a:solidFill>
                <a:latin typeface="Times New Roman"/>
                <a:ea typeface="Times New Roman"/>
                <a:cs typeface="Times New Roman"/>
                <a:sym typeface="Times New Roman"/>
              </a:rPr>
              <a:t>Person identification in-the-wild: </a:t>
            </a:r>
            <a:endParaRPr sz="2100">
              <a:solidFill>
                <a:srgbClr val="222222"/>
              </a:solidFill>
              <a:latin typeface="Times New Roman"/>
              <a:ea typeface="Times New Roman"/>
              <a:cs typeface="Times New Roman"/>
              <a:sym typeface="Times New Roman"/>
            </a:endParaRPr>
          </a:p>
          <a:p>
            <a:pPr marL="914400" marR="0" lvl="1" indent="-361950" algn="l" rtl="0">
              <a:lnSpc>
                <a:spcPct val="110000"/>
              </a:lnSpc>
              <a:spcBef>
                <a:spcPts val="0"/>
              </a:spcBef>
              <a:spcAft>
                <a:spcPts val="0"/>
              </a:spcAft>
              <a:buClr>
                <a:srgbClr val="222222"/>
              </a:buClr>
              <a:buSzPts val="2100"/>
              <a:buFont typeface="Times New Roman"/>
              <a:buChar char="-"/>
            </a:pPr>
            <a:r>
              <a:rPr lang="en" sz="2100">
                <a:solidFill>
                  <a:srgbClr val="222222"/>
                </a:solidFill>
                <a:latin typeface="Times New Roman"/>
                <a:ea typeface="Times New Roman"/>
                <a:cs typeface="Times New Roman"/>
                <a:sym typeface="Times New Roman"/>
              </a:rPr>
              <a:t>Recognize a person’s identity with a period of video</a:t>
            </a:r>
            <a:endParaRPr sz="2100">
              <a:solidFill>
                <a:srgbClr val="222222"/>
              </a:solidFill>
              <a:latin typeface="Times New Roman"/>
              <a:ea typeface="Times New Roman"/>
              <a:cs typeface="Times New Roman"/>
              <a:sym typeface="Times New Roman"/>
            </a:endParaRPr>
          </a:p>
        </p:txBody>
      </p:sp>
      <p:pic>
        <p:nvPicPr>
          <p:cNvPr id="31" name="Google Shape;31;p7"/>
          <p:cNvPicPr preferRelativeResize="0"/>
          <p:nvPr/>
        </p:nvPicPr>
        <p:blipFill>
          <a:blip r:embed="rId5">
            <a:alphaModFix/>
          </a:blip>
          <a:stretch>
            <a:fillRect/>
          </a:stretch>
        </p:blipFill>
        <p:spPr>
          <a:xfrm>
            <a:off x="567513" y="1996772"/>
            <a:ext cx="5742873" cy="2210350"/>
          </a:xfrm>
          <a:prstGeom prst="rect">
            <a:avLst/>
          </a:prstGeom>
          <a:noFill/>
          <a:ln>
            <a:noFill/>
          </a:ln>
        </p:spPr>
      </p:pic>
      <p:sp>
        <p:nvSpPr>
          <p:cNvPr id="32" name="Google Shape;32;p7"/>
          <p:cNvSpPr txBox="1"/>
          <p:nvPr/>
        </p:nvSpPr>
        <p:spPr>
          <a:xfrm>
            <a:off x="6548100" y="3488550"/>
            <a:ext cx="2595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rgbClr val="222222"/>
                </a:solidFill>
                <a:highlight>
                  <a:srgbClr val="FFFFFF"/>
                </a:highlight>
              </a:rPr>
              <a:t>Zheng, Liang, et al. "Mars: A video benchmark for large-scale person re-identification." </a:t>
            </a:r>
            <a:r>
              <a:rPr lang="en" sz="1000" i="1">
                <a:solidFill>
                  <a:srgbClr val="222222"/>
                </a:solidFill>
                <a:highlight>
                  <a:srgbClr val="FFFFFF"/>
                </a:highlight>
              </a:rPr>
              <a:t>ECCV</a:t>
            </a:r>
            <a:r>
              <a:rPr lang="en" sz="1000">
                <a:solidFill>
                  <a:srgbClr val="222222"/>
                </a:solidFill>
                <a:highlight>
                  <a:srgbClr val="FFFFFF"/>
                </a:highlight>
              </a:rPr>
              <a:t>, 2016.</a:t>
            </a:r>
            <a:endParaRPr/>
          </a:p>
        </p:txBody>
      </p:sp>
      <p:pic>
        <p:nvPicPr>
          <p:cNvPr id="3" name="Audio 2">
            <a:hlinkClick r:id="" action="ppaction://media"/>
            <a:extLst>
              <a:ext uri="{FF2B5EF4-FFF2-40B4-BE49-F238E27FC236}">
                <a16:creationId xmlns:a16="http://schemas.microsoft.com/office/drawing/2014/main" id="{F2DA169A-754A-FC7E-13B5-0D36912ACBC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9587"/>
    </mc:Choice>
    <mc:Fallback xmlns="">
      <p:transition spd="slow" advTm="29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sp>
        <p:nvSpPr>
          <p:cNvPr id="37" name="Google Shape;37;p8"/>
          <p:cNvSpPr txBox="1"/>
          <p:nvPr/>
        </p:nvSpPr>
        <p:spPr>
          <a:xfrm>
            <a:off x="251522" y="249492"/>
            <a:ext cx="7182900" cy="5145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Challenges and Motivation</a:t>
            </a:r>
            <a:endParaRPr sz="3000" b="1" i="0" u="none" strike="noStrike" cap="none">
              <a:solidFill>
                <a:srgbClr val="C00000"/>
              </a:solidFill>
              <a:latin typeface="Calibri"/>
              <a:ea typeface="Calibri"/>
              <a:cs typeface="Calibri"/>
              <a:sym typeface="Calibri"/>
            </a:endParaRPr>
          </a:p>
        </p:txBody>
      </p:sp>
      <p:sp>
        <p:nvSpPr>
          <p:cNvPr id="38" name="Google Shape;38;p8"/>
          <p:cNvSpPr/>
          <p:nvPr/>
        </p:nvSpPr>
        <p:spPr>
          <a:xfrm>
            <a:off x="367375" y="735550"/>
            <a:ext cx="5396700" cy="3285900"/>
          </a:xfrm>
          <a:prstGeom prst="rect">
            <a:avLst/>
          </a:prstGeom>
          <a:noFill/>
          <a:ln>
            <a:noFill/>
          </a:ln>
        </p:spPr>
        <p:txBody>
          <a:bodyPr spcFirstLastPara="1" wrap="square" lIns="68575" tIns="34275" rIns="68575" bIns="34275" anchor="t" anchorCtr="0">
            <a:noAutofit/>
          </a:bodyPr>
          <a:lstStyle/>
          <a:p>
            <a:pPr marL="457200" marR="0" lvl="0" indent="-361950" algn="l" rtl="0">
              <a:lnSpc>
                <a:spcPct val="110000"/>
              </a:lnSpc>
              <a:spcBef>
                <a:spcPts val="0"/>
              </a:spcBef>
              <a:spcAft>
                <a:spcPts val="0"/>
              </a:spcAft>
              <a:buClr>
                <a:srgbClr val="222222"/>
              </a:buClr>
              <a:buSzPts val="2100"/>
              <a:buFont typeface="Times New Roman"/>
              <a:buChar char="-"/>
            </a:pPr>
            <a:r>
              <a:rPr lang="en" sz="2100">
                <a:solidFill>
                  <a:srgbClr val="222222"/>
                </a:solidFill>
                <a:latin typeface="Times New Roman"/>
                <a:ea typeface="Times New Roman"/>
                <a:cs typeface="Times New Roman"/>
                <a:sym typeface="Times New Roman"/>
              </a:rPr>
              <a:t>Challenges</a:t>
            </a:r>
            <a:endParaRPr sz="2100">
              <a:solidFill>
                <a:srgbClr val="222222"/>
              </a:solidFill>
              <a:latin typeface="Times New Roman"/>
              <a:ea typeface="Times New Roman"/>
              <a:cs typeface="Times New Roman"/>
              <a:sym typeface="Times New Roman"/>
            </a:endParaRPr>
          </a:p>
          <a:p>
            <a:pPr marL="914400" marR="0" lvl="1" indent="-361950" algn="l" rtl="0">
              <a:lnSpc>
                <a:spcPct val="110000"/>
              </a:lnSpc>
              <a:spcBef>
                <a:spcPts val="0"/>
              </a:spcBef>
              <a:spcAft>
                <a:spcPts val="0"/>
              </a:spcAft>
              <a:buClr>
                <a:srgbClr val="222222"/>
              </a:buClr>
              <a:buSzPts val="2100"/>
              <a:buFont typeface="Times New Roman"/>
              <a:buChar char="-"/>
            </a:pPr>
            <a:r>
              <a:rPr lang="en" sz="2100">
                <a:solidFill>
                  <a:srgbClr val="222222"/>
                </a:solidFill>
                <a:latin typeface="Times New Roman"/>
                <a:ea typeface="Times New Roman"/>
                <a:cs typeface="Times New Roman"/>
                <a:sym typeface="Times New Roman"/>
              </a:rPr>
              <a:t>Different activities and outfits</a:t>
            </a:r>
            <a:endParaRPr sz="2100">
              <a:solidFill>
                <a:srgbClr val="222222"/>
              </a:solidFill>
              <a:latin typeface="Times New Roman"/>
              <a:ea typeface="Times New Roman"/>
              <a:cs typeface="Times New Roman"/>
              <a:sym typeface="Times New Roman"/>
            </a:endParaRPr>
          </a:p>
          <a:p>
            <a:pPr marL="914400" marR="0" lvl="1" indent="-361950" algn="l" rtl="0">
              <a:lnSpc>
                <a:spcPct val="110000"/>
              </a:lnSpc>
              <a:spcBef>
                <a:spcPts val="0"/>
              </a:spcBef>
              <a:spcAft>
                <a:spcPts val="0"/>
              </a:spcAft>
              <a:buClr>
                <a:srgbClr val="222222"/>
              </a:buClr>
              <a:buSzPts val="2100"/>
              <a:buFont typeface="Times New Roman"/>
              <a:buChar char="-"/>
            </a:pPr>
            <a:r>
              <a:rPr lang="en" sz="2100">
                <a:solidFill>
                  <a:srgbClr val="222222"/>
                </a:solidFill>
                <a:latin typeface="Times New Roman"/>
                <a:ea typeface="Times New Roman"/>
                <a:cs typeface="Times New Roman"/>
                <a:sym typeface="Times New Roman"/>
              </a:rPr>
              <a:t>A single modality can handle some of the cases, but not all of them</a:t>
            </a:r>
            <a:endParaRPr sz="2100">
              <a:solidFill>
                <a:srgbClr val="222222"/>
              </a:solidFill>
              <a:latin typeface="Times New Roman"/>
              <a:ea typeface="Times New Roman"/>
              <a:cs typeface="Times New Roman"/>
              <a:sym typeface="Times New Roman"/>
            </a:endParaRPr>
          </a:p>
          <a:p>
            <a:pPr marL="457200" marR="0" lvl="0" indent="-361950" algn="l" rtl="0">
              <a:lnSpc>
                <a:spcPct val="110000"/>
              </a:lnSpc>
              <a:spcBef>
                <a:spcPts val="0"/>
              </a:spcBef>
              <a:spcAft>
                <a:spcPts val="0"/>
              </a:spcAft>
              <a:buClr>
                <a:srgbClr val="222222"/>
              </a:buClr>
              <a:buSzPts val="2100"/>
              <a:buFont typeface="Times New Roman"/>
              <a:buChar char="-"/>
            </a:pPr>
            <a:r>
              <a:rPr lang="en" sz="2100">
                <a:solidFill>
                  <a:srgbClr val="222222"/>
                </a:solidFill>
                <a:latin typeface="Times New Roman"/>
                <a:ea typeface="Times New Roman"/>
                <a:cs typeface="Times New Roman"/>
                <a:sym typeface="Times New Roman"/>
              </a:rPr>
              <a:t>Motivation</a:t>
            </a:r>
            <a:endParaRPr sz="2100">
              <a:solidFill>
                <a:srgbClr val="222222"/>
              </a:solidFill>
              <a:latin typeface="Times New Roman"/>
              <a:ea typeface="Times New Roman"/>
              <a:cs typeface="Times New Roman"/>
              <a:sym typeface="Times New Roman"/>
            </a:endParaRPr>
          </a:p>
          <a:p>
            <a:pPr marL="914400" marR="0" lvl="1" indent="-361950" algn="l" rtl="0">
              <a:lnSpc>
                <a:spcPct val="110000"/>
              </a:lnSpc>
              <a:spcBef>
                <a:spcPts val="0"/>
              </a:spcBef>
              <a:spcAft>
                <a:spcPts val="0"/>
              </a:spcAft>
              <a:buClr>
                <a:srgbClr val="222222"/>
              </a:buClr>
              <a:buSzPts val="2100"/>
              <a:buFont typeface="Times New Roman"/>
              <a:buChar char="-"/>
            </a:pPr>
            <a:r>
              <a:rPr lang="en" sz="2100">
                <a:solidFill>
                  <a:srgbClr val="222222"/>
                </a:solidFill>
                <a:latin typeface="Times New Roman"/>
                <a:ea typeface="Times New Roman"/>
                <a:cs typeface="Times New Roman"/>
                <a:sym typeface="Times New Roman"/>
              </a:rPr>
              <a:t>We separate the recognition to pose/shape with appearance, combining strengths from different modalities</a:t>
            </a:r>
            <a:endParaRPr sz="2100">
              <a:solidFill>
                <a:srgbClr val="222222"/>
              </a:solidFill>
              <a:latin typeface="Times New Roman"/>
              <a:ea typeface="Times New Roman"/>
              <a:cs typeface="Times New Roman"/>
              <a:sym typeface="Times New Roman"/>
            </a:endParaRPr>
          </a:p>
        </p:txBody>
      </p:sp>
      <p:pic>
        <p:nvPicPr>
          <p:cNvPr id="39" name="Google Shape;39;p8"/>
          <p:cNvPicPr preferRelativeResize="0"/>
          <p:nvPr/>
        </p:nvPicPr>
        <p:blipFill>
          <a:blip r:embed="rId5">
            <a:alphaModFix/>
          </a:blip>
          <a:stretch>
            <a:fillRect/>
          </a:stretch>
        </p:blipFill>
        <p:spPr>
          <a:xfrm>
            <a:off x="5817302" y="1259450"/>
            <a:ext cx="2919301" cy="2238125"/>
          </a:xfrm>
          <a:prstGeom prst="rect">
            <a:avLst/>
          </a:prstGeom>
          <a:noFill/>
          <a:ln>
            <a:noFill/>
          </a:ln>
        </p:spPr>
      </p:pic>
      <p:pic>
        <p:nvPicPr>
          <p:cNvPr id="3" name="Audio 2">
            <a:hlinkClick r:id="" action="ppaction://media"/>
            <a:extLst>
              <a:ext uri="{FF2B5EF4-FFF2-40B4-BE49-F238E27FC236}">
                <a16:creationId xmlns:a16="http://schemas.microsoft.com/office/drawing/2014/main" id="{BB699008-5C57-390E-5814-7874AA61C77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4152"/>
    </mc:Choice>
    <mc:Fallback xmlns="">
      <p:transition spd="slow" advTm="64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9"/>
          <p:cNvSpPr txBox="1"/>
          <p:nvPr/>
        </p:nvSpPr>
        <p:spPr>
          <a:xfrm>
            <a:off x="251522" y="249492"/>
            <a:ext cx="7182900" cy="5145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Method Overview</a:t>
            </a:r>
            <a:endParaRPr sz="3000" b="1" i="0" u="none" strike="noStrike" cap="none">
              <a:solidFill>
                <a:srgbClr val="C00000"/>
              </a:solidFill>
              <a:latin typeface="Calibri"/>
              <a:ea typeface="Calibri"/>
              <a:cs typeface="Calibri"/>
              <a:sym typeface="Calibri"/>
            </a:endParaRPr>
          </a:p>
        </p:txBody>
      </p:sp>
      <p:sp>
        <p:nvSpPr>
          <p:cNvPr id="45" name="Google Shape;45;p9"/>
          <p:cNvSpPr/>
          <p:nvPr/>
        </p:nvSpPr>
        <p:spPr>
          <a:xfrm>
            <a:off x="367375" y="735550"/>
            <a:ext cx="8287800" cy="3285900"/>
          </a:xfrm>
          <a:prstGeom prst="rect">
            <a:avLst/>
          </a:prstGeom>
          <a:noFill/>
          <a:ln>
            <a:noFill/>
          </a:ln>
        </p:spPr>
        <p:txBody>
          <a:bodyPr spcFirstLastPara="1" wrap="square" lIns="68575" tIns="34275" rIns="68575" bIns="34275" anchor="t" anchorCtr="0">
            <a:noAutofit/>
          </a:bodyPr>
          <a:lstStyle/>
          <a:p>
            <a:pPr marL="457200" lvl="0" indent="-361950" algn="l" rtl="0">
              <a:spcBef>
                <a:spcPts val="0"/>
              </a:spcBef>
              <a:spcAft>
                <a:spcPts val="0"/>
              </a:spcAft>
              <a:buSzPts val="2100"/>
              <a:buFont typeface="Times New Roman"/>
              <a:buChar char="-"/>
            </a:pPr>
            <a:r>
              <a:rPr lang="en" sz="2100" dirty="0">
                <a:latin typeface="Times New Roman"/>
                <a:ea typeface="Times New Roman"/>
                <a:cs typeface="Times New Roman"/>
                <a:sym typeface="Times New Roman"/>
              </a:rPr>
              <a:t>Two branch design for shape and appearance recognition</a:t>
            </a:r>
            <a:endParaRPr sz="2100" dirty="0">
              <a:latin typeface="Times New Roman"/>
              <a:ea typeface="Times New Roman"/>
              <a:cs typeface="Times New Roman"/>
              <a:sym typeface="Times New Roman"/>
            </a:endParaRPr>
          </a:p>
          <a:p>
            <a:pPr marL="914400" lvl="1" indent="-361950" algn="l" rtl="0">
              <a:spcBef>
                <a:spcPts val="0"/>
              </a:spcBef>
              <a:spcAft>
                <a:spcPts val="0"/>
              </a:spcAft>
              <a:buSzPts val="2100"/>
              <a:buFont typeface="Times New Roman"/>
              <a:buChar char="-"/>
            </a:pPr>
            <a:r>
              <a:rPr lang="en" sz="2100" dirty="0">
                <a:latin typeface="Times New Roman"/>
                <a:ea typeface="Times New Roman"/>
                <a:cs typeface="Times New Roman"/>
                <a:sym typeface="Times New Roman"/>
              </a:rPr>
              <a:t>Appearance branch - appearance of the frames in the video</a:t>
            </a:r>
            <a:endParaRPr sz="2100" dirty="0">
              <a:latin typeface="Times New Roman"/>
              <a:ea typeface="Times New Roman"/>
              <a:cs typeface="Times New Roman"/>
              <a:sym typeface="Times New Roman"/>
            </a:endParaRPr>
          </a:p>
          <a:p>
            <a:pPr marL="914400" lvl="1" indent="-361950" algn="l" rtl="0">
              <a:spcBef>
                <a:spcPts val="0"/>
              </a:spcBef>
              <a:spcAft>
                <a:spcPts val="0"/>
              </a:spcAft>
              <a:buSzPts val="2100"/>
              <a:buFont typeface="Times New Roman"/>
              <a:buChar char="-"/>
            </a:pPr>
            <a:r>
              <a:rPr lang="en-US" sz="2100" dirty="0">
                <a:latin typeface="Times New Roman"/>
                <a:ea typeface="Times New Roman"/>
                <a:cs typeface="Times New Roman"/>
                <a:sym typeface="Times New Roman"/>
              </a:rPr>
              <a:t>Shape and pose branch - gait motion </a:t>
            </a:r>
            <a:r>
              <a:rPr lang="en-US" sz="2100">
                <a:latin typeface="Times New Roman"/>
                <a:ea typeface="Times New Roman"/>
                <a:cs typeface="Times New Roman"/>
                <a:sym typeface="Times New Roman"/>
              </a:rPr>
              <a:t>and body shape </a:t>
            </a:r>
            <a:r>
              <a:rPr lang="en-US" sz="2100" dirty="0">
                <a:latin typeface="Times New Roman"/>
                <a:ea typeface="Times New Roman"/>
                <a:cs typeface="Times New Roman"/>
                <a:sym typeface="Times New Roman"/>
              </a:rPr>
              <a:t>recognition</a:t>
            </a:r>
          </a:p>
          <a:p>
            <a:pPr marL="457200" lvl="0" indent="-361950" algn="l" rtl="0">
              <a:spcBef>
                <a:spcPts val="0"/>
              </a:spcBef>
              <a:spcAft>
                <a:spcPts val="0"/>
              </a:spcAft>
              <a:buSzPts val="2100"/>
              <a:buFont typeface="Times New Roman"/>
              <a:buChar char="-"/>
            </a:pPr>
            <a:r>
              <a:rPr lang="en" sz="2100" dirty="0">
                <a:latin typeface="Times New Roman"/>
                <a:ea typeface="Times New Roman"/>
                <a:cs typeface="Times New Roman"/>
                <a:sym typeface="Times New Roman"/>
              </a:rPr>
              <a:t>Predicted scores are aggregated after two branches</a:t>
            </a:r>
            <a:endParaRPr sz="2100" dirty="0">
              <a:latin typeface="Times New Roman"/>
              <a:ea typeface="Times New Roman"/>
              <a:cs typeface="Times New Roman"/>
              <a:sym typeface="Times New Roman"/>
            </a:endParaRPr>
          </a:p>
        </p:txBody>
      </p:sp>
      <p:pic>
        <p:nvPicPr>
          <p:cNvPr id="46" name="Google Shape;46;p9"/>
          <p:cNvPicPr preferRelativeResize="0"/>
          <p:nvPr/>
        </p:nvPicPr>
        <p:blipFill>
          <a:blip r:embed="rId5">
            <a:alphaModFix/>
          </a:blip>
          <a:stretch>
            <a:fillRect/>
          </a:stretch>
        </p:blipFill>
        <p:spPr>
          <a:xfrm>
            <a:off x="2298850" y="2319150"/>
            <a:ext cx="4546309" cy="1994725"/>
          </a:xfrm>
          <a:prstGeom prst="rect">
            <a:avLst/>
          </a:prstGeom>
          <a:noFill/>
          <a:ln>
            <a:noFill/>
          </a:ln>
        </p:spPr>
      </p:pic>
      <p:pic>
        <p:nvPicPr>
          <p:cNvPr id="3" name="Audio 2">
            <a:hlinkClick r:id="" action="ppaction://media"/>
            <a:extLst>
              <a:ext uri="{FF2B5EF4-FFF2-40B4-BE49-F238E27FC236}">
                <a16:creationId xmlns:a16="http://schemas.microsoft.com/office/drawing/2014/main" id="{F3CCF47C-2FD9-7AD7-E496-5DE9362C3D2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9849"/>
    </mc:Choice>
    <mc:Fallback xmlns="">
      <p:transition spd="slow" advTm="798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1"/>
          <p:cNvSpPr txBox="1"/>
          <p:nvPr/>
        </p:nvSpPr>
        <p:spPr>
          <a:xfrm>
            <a:off x="251522" y="249492"/>
            <a:ext cx="7182900" cy="5145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Methods</a:t>
            </a:r>
            <a:endParaRPr sz="3000" b="1" i="0" u="none" strike="noStrike" cap="none">
              <a:solidFill>
                <a:srgbClr val="C00000"/>
              </a:solidFill>
              <a:latin typeface="Calibri"/>
              <a:ea typeface="Calibri"/>
              <a:cs typeface="Calibri"/>
              <a:sym typeface="Calibri"/>
            </a:endParaRPr>
          </a:p>
        </p:txBody>
      </p:sp>
      <p:sp>
        <p:nvSpPr>
          <p:cNvPr id="60" name="Google Shape;60;p11"/>
          <p:cNvSpPr/>
          <p:nvPr/>
        </p:nvSpPr>
        <p:spPr>
          <a:xfrm>
            <a:off x="367375" y="735550"/>
            <a:ext cx="8479500" cy="826800"/>
          </a:xfrm>
          <a:prstGeom prst="rect">
            <a:avLst/>
          </a:prstGeom>
          <a:noFill/>
          <a:ln>
            <a:noFill/>
          </a:ln>
        </p:spPr>
        <p:txBody>
          <a:bodyPr spcFirstLastPara="1" wrap="square" lIns="68575" tIns="34275" rIns="68575" bIns="34275" anchor="t" anchorCtr="0">
            <a:noAutofit/>
          </a:bodyPr>
          <a:lstStyle/>
          <a:p>
            <a:pPr marL="457200" lvl="0" indent="-361950" algn="l" rtl="0">
              <a:lnSpc>
                <a:spcPct val="115000"/>
              </a:lnSpc>
              <a:spcBef>
                <a:spcPts val="0"/>
              </a:spcBef>
              <a:spcAft>
                <a:spcPts val="0"/>
              </a:spcAft>
              <a:buSzPts val="2100"/>
              <a:buFont typeface="Times New Roman"/>
              <a:buChar char="-"/>
            </a:pPr>
            <a:r>
              <a:rPr lang="en" sz="2100" dirty="0">
                <a:latin typeface="Times New Roman"/>
                <a:ea typeface="Times New Roman"/>
                <a:cs typeface="Times New Roman"/>
                <a:sym typeface="Times New Roman"/>
              </a:rPr>
              <a:t>Appearance-based recognition (AAE)</a:t>
            </a:r>
            <a:endParaRPr sz="2100" dirty="0">
              <a:latin typeface="Times New Roman"/>
              <a:ea typeface="Times New Roman"/>
              <a:cs typeface="Times New Roman"/>
              <a:sym typeface="Times New Roman"/>
            </a:endParaRPr>
          </a:p>
          <a:p>
            <a:pPr marL="914400" lvl="1" indent="-361950" algn="l" rtl="0">
              <a:lnSpc>
                <a:spcPct val="115000"/>
              </a:lnSpc>
              <a:spcBef>
                <a:spcPts val="0"/>
              </a:spcBef>
              <a:spcAft>
                <a:spcPts val="0"/>
              </a:spcAft>
              <a:buSzPts val="2100"/>
              <a:buFont typeface="Times New Roman"/>
              <a:buChar char="-"/>
            </a:pPr>
            <a:r>
              <a:rPr lang="en-US" sz="2100" dirty="0">
                <a:latin typeface="Times New Roman"/>
                <a:ea typeface="Times New Roman"/>
                <a:cs typeface="Times New Roman"/>
                <a:sym typeface="Times New Roman"/>
              </a:rPr>
              <a:t>Attention-based aggregation </a:t>
            </a:r>
            <a:r>
              <a:rPr lang="en-US" altLang="zh-CN" sz="2100" dirty="0">
                <a:latin typeface="Times New Roman"/>
                <a:ea typeface="Times New Roman"/>
                <a:cs typeface="Times New Roman"/>
                <a:sym typeface="Times New Roman"/>
              </a:rPr>
              <a:t>for one and</a:t>
            </a:r>
            <a:r>
              <a:rPr lang="en-US" sz="2100" dirty="0">
                <a:latin typeface="Times New Roman"/>
                <a:ea typeface="Times New Roman"/>
                <a:cs typeface="Times New Roman"/>
                <a:sym typeface="Times New Roman"/>
              </a:rPr>
              <a:t> two consecutive frames </a:t>
            </a:r>
            <a:r>
              <a:rPr lang="en-US" sz="2100" baseline="30000" dirty="0">
                <a:latin typeface="Times New Roman"/>
                <a:ea typeface="Times New Roman"/>
                <a:cs typeface="Times New Roman"/>
                <a:sym typeface="Times New Roman"/>
              </a:rPr>
              <a:t>[1]</a:t>
            </a:r>
          </a:p>
          <a:p>
            <a:pPr marL="914400" lvl="1" indent="-361950" algn="l" rtl="0">
              <a:lnSpc>
                <a:spcPct val="115000"/>
              </a:lnSpc>
              <a:spcBef>
                <a:spcPts val="0"/>
              </a:spcBef>
              <a:spcAft>
                <a:spcPts val="0"/>
              </a:spcAft>
              <a:buSzPts val="2100"/>
              <a:buFont typeface="Times New Roman"/>
              <a:buChar char="-"/>
            </a:pPr>
            <a:r>
              <a:rPr lang="en" sz="2100" dirty="0">
                <a:latin typeface="Times New Roman"/>
                <a:ea typeface="Times New Roman"/>
                <a:cs typeface="Times New Roman"/>
                <a:sym typeface="Times New Roman"/>
              </a:rPr>
              <a:t>Averaging of the appearance for all the frames in the video</a:t>
            </a:r>
            <a:endParaRPr sz="2100" dirty="0">
              <a:latin typeface="Times New Roman"/>
              <a:ea typeface="Times New Roman"/>
              <a:cs typeface="Times New Roman"/>
              <a:sym typeface="Times New Roman"/>
            </a:endParaRPr>
          </a:p>
        </p:txBody>
      </p:sp>
      <p:pic>
        <p:nvPicPr>
          <p:cNvPr id="61" name="Google Shape;61;p11"/>
          <p:cNvPicPr preferRelativeResize="0"/>
          <p:nvPr/>
        </p:nvPicPr>
        <p:blipFill>
          <a:blip r:embed="rId5">
            <a:alphaModFix/>
          </a:blip>
          <a:stretch>
            <a:fillRect/>
          </a:stretch>
        </p:blipFill>
        <p:spPr>
          <a:xfrm>
            <a:off x="218325" y="2092438"/>
            <a:ext cx="4114898" cy="1747799"/>
          </a:xfrm>
          <a:prstGeom prst="rect">
            <a:avLst/>
          </a:prstGeom>
          <a:noFill/>
          <a:ln>
            <a:noFill/>
          </a:ln>
        </p:spPr>
      </p:pic>
      <p:pic>
        <p:nvPicPr>
          <p:cNvPr id="62" name="Google Shape;62;p11"/>
          <p:cNvPicPr preferRelativeResize="0"/>
          <p:nvPr/>
        </p:nvPicPr>
        <p:blipFill>
          <a:blip r:embed="rId6">
            <a:alphaModFix/>
          </a:blip>
          <a:stretch>
            <a:fillRect/>
          </a:stretch>
        </p:blipFill>
        <p:spPr>
          <a:xfrm>
            <a:off x="4436071" y="2109263"/>
            <a:ext cx="4517850" cy="1714125"/>
          </a:xfrm>
          <a:prstGeom prst="rect">
            <a:avLst/>
          </a:prstGeom>
          <a:noFill/>
          <a:ln>
            <a:noFill/>
          </a:ln>
        </p:spPr>
      </p:pic>
      <p:sp>
        <p:nvSpPr>
          <p:cNvPr id="63" name="Google Shape;63;p11"/>
          <p:cNvSpPr txBox="1"/>
          <p:nvPr/>
        </p:nvSpPr>
        <p:spPr>
          <a:xfrm>
            <a:off x="5672275" y="3882725"/>
            <a:ext cx="3174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a:solidFill>
                  <a:srgbClr val="222222"/>
                </a:solidFill>
                <a:highlight>
                  <a:srgbClr val="FFFFFF"/>
                </a:highlight>
              </a:rPr>
              <a:t>[1] Yingquan Wang, et al. "Pyramid spatial-temporal aggregation for video-based person re-identification." In ICCV, pp. 12026-12035. 2021.</a:t>
            </a:r>
            <a:endParaRPr sz="1100"/>
          </a:p>
        </p:txBody>
      </p:sp>
      <p:pic>
        <p:nvPicPr>
          <p:cNvPr id="9" name="Audio 8">
            <a:hlinkClick r:id="" action="ppaction://media"/>
            <a:extLst>
              <a:ext uri="{FF2B5EF4-FFF2-40B4-BE49-F238E27FC236}">
                <a16:creationId xmlns:a16="http://schemas.microsoft.com/office/drawing/2014/main" id="{36DD25C2-AA88-45BD-2CD7-7C4143E6F6B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1773"/>
    </mc:Choice>
    <mc:Fallback xmlns="">
      <p:transition spd="slow" advTm="717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10"/>
          <p:cNvSpPr txBox="1"/>
          <p:nvPr/>
        </p:nvSpPr>
        <p:spPr>
          <a:xfrm>
            <a:off x="251522" y="249492"/>
            <a:ext cx="7182900" cy="5145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Methods</a:t>
            </a:r>
            <a:endParaRPr sz="3000" b="1" i="0" u="none" strike="noStrike" cap="none">
              <a:solidFill>
                <a:srgbClr val="C00000"/>
              </a:solidFill>
              <a:latin typeface="Calibri"/>
              <a:ea typeface="Calibri"/>
              <a:cs typeface="Calibri"/>
              <a:sym typeface="Calibri"/>
            </a:endParaRPr>
          </a:p>
        </p:txBody>
      </p:sp>
      <p:sp>
        <p:nvSpPr>
          <p:cNvPr id="52" name="Google Shape;52;p10"/>
          <p:cNvSpPr/>
          <p:nvPr/>
        </p:nvSpPr>
        <p:spPr>
          <a:xfrm>
            <a:off x="367375" y="735550"/>
            <a:ext cx="8479500" cy="826800"/>
          </a:xfrm>
          <a:prstGeom prst="rect">
            <a:avLst/>
          </a:prstGeom>
          <a:noFill/>
          <a:ln>
            <a:noFill/>
          </a:ln>
        </p:spPr>
        <p:txBody>
          <a:bodyPr spcFirstLastPara="1" wrap="square" lIns="68575" tIns="34275" rIns="68575" bIns="34275" anchor="t" anchorCtr="0">
            <a:noAutofit/>
          </a:bodyPr>
          <a:lstStyle/>
          <a:p>
            <a:pPr marL="457200" lvl="0"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Pose and shape based recognition (PSE)</a:t>
            </a:r>
            <a:endParaRPr sz="2100">
              <a:latin typeface="Times New Roman"/>
              <a:ea typeface="Times New Roman"/>
              <a:cs typeface="Times New Roman"/>
              <a:sym typeface="Times New Roman"/>
            </a:endParaRPr>
          </a:p>
          <a:p>
            <a:pPr marL="914400" lvl="1"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Three encoders for silhouettes, 3-D body shape and skeletons</a:t>
            </a:r>
            <a:endParaRPr sz="2100">
              <a:latin typeface="Times New Roman"/>
              <a:ea typeface="Times New Roman"/>
              <a:cs typeface="Times New Roman"/>
              <a:sym typeface="Times New Roman"/>
            </a:endParaRPr>
          </a:p>
          <a:p>
            <a:pPr marL="914400" lvl="1"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Silhouettes and body shape are framewise combined</a:t>
            </a:r>
            <a:endParaRPr sz="2100">
              <a:latin typeface="Times New Roman"/>
              <a:ea typeface="Times New Roman"/>
              <a:cs typeface="Times New Roman"/>
              <a:sym typeface="Times New Roman"/>
            </a:endParaRPr>
          </a:p>
          <a:p>
            <a:pPr marL="914400" lvl="1"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Skeletons are combined after temporal pooling</a:t>
            </a:r>
            <a:endParaRPr sz="2100">
              <a:latin typeface="Times New Roman"/>
              <a:ea typeface="Times New Roman"/>
              <a:cs typeface="Times New Roman"/>
              <a:sym typeface="Times New Roman"/>
            </a:endParaRPr>
          </a:p>
        </p:txBody>
      </p:sp>
      <p:pic>
        <p:nvPicPr>
          <p:cNvPr id="53" name="Google Shape;53;p10"/>
          <p:cNvPicPr preferRelativeResize="0"/>
          <p:nvPr/>
        </p:nvPicPr>
        <p:blipFill>
          <a:blip r:embed="rId5">
            <a:alphaModFix/>
          </a:blip>
          <a:stretch>
            <a:fillRect/>
          </a:stretch>
        </p:blipFill>
        <p:spPr>
          <a:xfrm>
            <a:off x="4248350" y="2231575"/>
            <a:ext cx="4647576" cy="2067976"/>
          </a:xfrm>
          <a:prstGeom prst="rect">
            <a:avLst/>
          </a:prstGeom>
          <a:noFill/>
          <a:ln>
            <a:noFill/>
          </a:ln>
        </p:spPr>
      </p:pic>
      <p:pic>
        <p:nvPicPr>
          <p:cNvPr id="54" name="Google Shape;54;p10"/>
          <p:cNvPicPr preferRelativeResize="0"/>
          <p:nvPr/>
        </p:nvPicPr>
        <p:blipFill rotWithShape="1">
          <a:blip r:embed="rId6">
            <a:alphaModFix/>
          </a:blip>
          <a:srcRect l="42267" t="1183" r="25878" b="3378"/>
          <a:stretch/>
        </p:blipFill>
        <p:spPr>
          <a:xfrm>
            <a:off x="525725" y="2231575"/>
            <a:ext cx="3187451" cy="2047200"/>
          </a:xfrm>
          <a:prstGeom prst="rect">
            <a:avLst/>
          </a:prstGeom>
          <a:noFill/>
          <a:ln>
            <a:noFill/>
          </a:ln>
        </p:spPr>
      </p:pic>
      <p:pic>
        <p:nvPicPr>
          <p:cNvPr id="7" name="Audio 6">
            <a:hlinkClick r:id="" action="ppaction://media"/>
            <a:extLst>
              <a:ext uri="{FF2B5EF4-FFF2-40B4-BE49-F238E27FC236}">
                <a16:creationId xmlns:a16="http://schemas.microsoft.com/office/drawing/2014/main" id="{1F78F04D-DE96-FB85-56E0-CA041E9D974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3319"/>
    </mc:Choice>
    <mc:Fallback xmlns="">
      <p:transition spd="slow" advTm="73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2"/>
          <p:cNvSpPr txBox="1"/>
          <p:nvPr/>
        </p:nvSpPr>
        <p:spPr>
          <a:xfrm>
            <a:off x="251522" y="249492"/>
            <a:ext cx="7182900" cy="5145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Experiments and Results</a:t>
            </a:r>
            <a:endParaRPr sz="3000" b="1" i="0" u="none" strike="noStrike" cap="none">
              <a:solidFill>
                <a:srgbClr val="C00000"/>
              </a:solidFill>
              <a:latin typeface="Calibri"/>
              <a:ea typeface="Calibri"/>
              <a:cs typeface="Calibri"/>
              <a:sym typeface="Calibri"/>
            </a:endParaRPr>
          </a:p>
        </p:txBody>
      </p:sp>
      <p:sp>
        <p:nvSpPr>
          <p:cNvPr id="69" name="Google Shape;69;p12"/>
          <p:cNvSpPr/>
          <p:nvPr/>
        </p:nvSpPr>
        <p:spPr>
          <a:xfrm>
            <a:off x="367375" y="735550"/>
            <a:ext cx="8479500" cy="826800"/>
          </a:xfrm>
          <a:prstGeom prst="rect">
            <a:avLst/>
          </a:prstGeom>
          <a:noFill/>
          <a:ln>
            <a:noFill/>
          </a:ln>
        </p:spPr>
        <p:txBody>
          <a:bodyPr spcFirstLastPara="1" wrap="square" lIns="68575" tIns="34275" rIns="68575" bIns="34275" anchor="t" anchorCtr="0">
            <a:noAutofit/>
          </a:bodyPr>
          <a:lstStyle/>
          <a:p>
            <a:pPr marL="457200" lvl="0"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Datasets: </a:t>
            </a:r>
            <a:endParaRPr sz="2100">
              <a:latin typeface="Times New Roman"/>
              <a:ea typeface="Times New Roman"/>
              <a:cs typeface="Times New Roman"/>
              <a:sym typeface="Times New Roman"/>
            </a:endParaRPr>
          </a:p>
          <a:p>
            <a:pPr marL="914400" lvl="1"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CCVID</a:t>
            </a:r>
            <a:endParaRPr sz="2100">
              <a:latin typeface="Times New Roman"/>
              <a:ea typeface="Times New Roman"/>
              <a:cs typeface="Times New Roman"/>
              <a:sym typeface="Times New Roman"/>
            </a:endParaRPr>
          </a:p>
          <a:p>
            <a:pPr marL="1371600" lvl="2"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75 IDs for training, 151 for inference</a:t>
            </a:r>
            <a:endParaRPr sz="2100">
              <a:latin typeface="Times New Roman"/>
              <a:ea typeface="Times New Roman"/>
              <a:cs typeface="Times New Roman"/>
              <a:sym typeface="Times New Roman"/>
            </a:endParaRPr>
          </a:p>
          <a:p>
            <a:pPr marL="914400" lvl="1"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MEVID</a:t>
            </a:r>
            <a:endParaRPr sz="2100">
              <a:latin typeface="Times New Roman"/>
              <a:ea typeface="Times New Roman"/>
              <a:cs typeface="Times New Roman"/>
              <a:sym typeface="Times New Roman"/>
            </a:endParaRPr>
          </a:p>
          <a:p>
            <a:pPr marL="1371600" lvl="2"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104 IDs for training, 54 for inference</a:t>
            </a:r>
            <a:endParaRPr sz="2100">
              <a:latin typeface="Times New Roman"/>
              <a:ea typeface="Times New Roman"/>
              <a:cs typeface="Times New Roman"/>
              <a:sym typeface="Times New Roman"/>
            </a:endParaRPr>
          </a:p>
          <a:p>
            <a:pPr marL="914400" lvl="1"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BRIAR</a:t>
            </a:r>
            <a:endParaRPr sz="2100">
              <a:latin typeface="Times New Roman"/>
              <a:ea typeface="Times New Roman"/>
              <a:cs typeface="Times New Roman"/>
              <a:sym typeface="Times New Roman"/>
            </a:endParaRPr>
          </a:p>
          <a:p>
            <a:pPr marL="1371600" lvl="2"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407 IDs for training, 642 for inference</a:t>
            </a:r>
            <a:endParaRPr sz="2100">
              <a:latin typeface="Times New Roman"/>
              <a:ea typeface="Times New Roman"/>
              <a:cs typeface="Times New Roman"/>
              <a:sym typeface="Times New Roman"/>
            </a:endParaRPr>
          </a:p>
          <a:p>
            <a:pPr marL="457200" lvl="0"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Metrics</a:t>
            </a:r>
            <a:endParaRPr sz="2100">
              <a:latin typeface="Times New Roman"/>
              <a:ea typeface="Times New Roman"/>
              <a:cs typeface="Times New Roman"/>
              <a:sym typeface="Times New Roman"/>
            </a:endParaRPr>
          </a:p>
          <a:p>
            <a:pPr marL="914400" lvl="1"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Accuracy for all three and mAP for MEVID and CCVID</a:t>
            </a:r>
            <a:endParaRPr sz="2100">
              <a:latin typeface="Times New Roman"/>
              <a:ea typeface="Times New Roman"/>
              <a:cs typeface="Times New Roman"/>
              <a:sym typeface="Times New Roman"/>
            </a:endParaRPr>
          </a:p>
        </p:txBody>
      </p:sp>
      <p:pic>
        <p:nvPicPr>
          <p:cNvPr id="8" name="Audio 7">
            <a:hlinkClick r:id="" action="ppaction://media"/>
            <a:extLst>
              <a:ext uri="{FF2B5EF4-FFF2-40B4-BE49-F238E27FC236}">
                <a16:creationId xmlns:a16="http://schemas.microsoft.com/office/drawing/2014/main" id="{20237475-0642-58F0-86D3-35E832ABF9F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5855"/>
    </mc:Choice>
    <mc:Fallback xmlns="">
      <p:transition spd="slow" advTm="658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graphicFrame>
        <p:nvGraphicFramePr>
          <p:cNvPr id="74" name="Google Shape;74;p13"/>
          <p:cNvGraphicFramePr/>
          <p:nvPr/>
        </p:nvGraphicFramePr>
        <p:xfrm>
          <a:off x="1294252" y="1227209"/>
          <a:ext cx="6555500" cy="2899620"/>
        </p:xfrm>
        <a:graphic>
          <a:graphicData uri="http://schemas.openxmlformats.org/drawingml/2006/table">
            <a:tbl>
              <a:tblPr>
                <a:noFill/>
                <a:tableStyleId>{58B06E13-E4EF-49E7-A387-4ABC4671B90B}</a:tableStyleId>
              </a:tblPr>
              <a:tblGrid>
                <a:gridCol w="1691700">
                  <a:extLst>
                    <a:ext uri="{9D8B030D-6E8A-4147-A177-3AD203B41FA5}">
                      <a16:colId xmlns:a16="http://schemas.microsoft.com/office/drawing/2014/main" val="20000"/>
                    </a:ext>
                  </a:extLst>
                </a:gridCol>
                <a:gridCol w="1215950">
                  <a:extLst>
                    <a:ext uri="{9D8B030D-6E8A-4147-A177-3AD203B41FA5}">
                      <a16:colId xmlns:a16="http://schemas.microsoft.com/office/drawing/2014/main" val="20001"/>
                    </a:ext>
                  </a:extLst>
                </a:gridCol>
                <a:gridCol w="1215950">
                  <a:extLst>
                    <a:ext uri="{9D8B030D-6E8A-4147-A177-3AD203B41FA5}">
                      <a16:colId xmlns:a16="http://schemas.microsoft.com/office/drawing/2014/main" val="20002"/>
                    </a:ext>
                  </a:extLst>
                </a:gridCol>
                <a:gridCol w="1215950">
                  <a:extLst>
                    <a:ext uri="{9D8B030D-6E8A-4147-A177-3AD203B41FA5}">
                      <a16:colId xmlns:a16="http://schemas.microsoft.com/office/drawing/2014/main" val="20003"/>
                    </a:ext>
                  </a:extLst>
                </a:gridCol>
                <a:gridCol w="1215950">
                  <a:extLst>
                    <a:ext uri="{9D8B030D-6E8A-4147-A177-3AD203B41FA5}">
                      <a16:colId xmlns:a16="http://schemas.microsoft.com/office/drawing/2014/main" val="20004"/>
                    </a:ext>
                  </a:extLst>
                </a:gridCol>
              </a:tblGrid>
              <a:tr h="461800">
                <a:tc>
                  <a:txBody>
                    <a:bodyPr/>
                    <a:lstStyle/>
                    <a:p>
                      <a:pPr marL="0" lvl="0" indent="0" algn="ctr" rtl="0">
                        <a:spcBef>
                          <a:spcPts val="0"/>
                        </a:spcBef>
                        <a:spcAft>
                          <a:spcPts val="0"/>
                        </a:spcAft>
                        <a:buNone/>
                      </a:pPr>
                      <a:endParaRPr sz="1800"/>
                    </a:p>
                  </a:txBody>
                  <a:tcPr marL="121875" marR="121875" marT="104475" marB="104475">
                    <a:lnL w="9525" cap="flat" cmpd="sng">
                      <a:solidFill>
                        <a:srgbClr val="000000"/>
                      </a:solidFill>
                      <a:prstDash val="solid"/>
                      <a:round/>
                      <a:headEnd type="none" w="sm" len="sm"/>
                      <a:tailEnd type="none" w="sm" len="sm"/>
                    </a:lnL>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gridSpan="2">
                  <a:txBody>
                    <a:bodyPr/>
                    <a:lstStyle/>
                    <a:p>
                      <a:pPr marL="0" lvl="0" indent="0" algn="ctr" rtl="0">
                        <a:spcBef>
                          <a:spcPts val="0"/>
                        </a:spcBef>
                        <a:spcAft>
                          <a:spcPts val="0"/>
                        </a:spcAft>
                        <a:buNone/>
                      </a:pPr>
                      <a:r>
                        <a:rPr lang="en" sz="1800"/>
                        <a:t>General</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hMerge="1">
                  <a:txBody>
                    <a:bodyPr/>
                    <a:lstStyle/>
                    <a:p>
                      <a:endParaRPr lang="en-US"/>
                    </a:p>
                  </a:txBody>
                  <a:tcPr/>
                </a:tc>
                <a:tc gridSpan="2">
                  <a:txBody>
                    <a:bodyPr/>
                    <a:lstStyle/>
                    <a:p>
                      <a:pPr marL="0" lvl="0" indent="0" algn="ctr" rtl="0">
                        <a:spcBef>
                          <a:spcPts val="0"/>
                        </a:spcBef>
                        <a:spcAft>
                          <a:spcPts val="0"/>
                        </a:spcAft>
                        <a:buNone/>
                      </a:pPr>
                      <a:r>
                        <a:rPr lang="en" sz="1800"/>
                        <a:t>Clothes Changes</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461800">
                <a:tc>
                  <a:txBody>
                    <a:bodyPr/>
                    <a:lstStyle/>
                    <a:p>
                      <a:pPr marL="0" lvl="0" indent="0" algn="ctr" rtl="0">
                        <a:spcBef>
                          <a:spcPts val="0"/>
                        </a:spcBef>
                        <a:spcAft>
                          <a:spcPts val="0"/>
                        </a:spcAft>
                        <a:buNone/>
                      </a:pPr>
                      <a:r>
                        <a:rPr lang="en" sz="1800"/>
                        <a:t>Method</a:t>
                      </a:r>
                      <a:endParaRPr sz="1800"/>
                    </a:p>
                  </a:txBody>
                  <a:tcPr marL="121875" marR="121875" marT="104475" marB="104475">
                    <a:lnL w="9525" cap="flat" cmpd="sng">
                      <a:solidFill>
                        <a:srgbClr val="000000"/>
                      </a:solidFill>
                      <a:prstDash val="solid"/>
                      <a:round/>
                      <a:headEnd type="none" w="sm" len="sm"/>
                      <a:tailEnd type="none" w="sm" len="sm"/>
                    </a:lnL>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Rank 1</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mAP</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Rank 1</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mAP</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61800">
                <a:tc>
                  <a:txBody>
                    <a:bodyPr/>
                    <a:lstStyle/>
                    <a:p>
                      <a:pPr marL="0" lvl="0" indent="0" algn="ctr" rtl="0">
                        <a:spcBef>
                          <a:spcPts val="0"/>
                        </a:spcBef>
                        <a:spcAft>
                          <a:spcPts val="0"/>
                        </a:spcAft>
                        <a:buNone/>
                      </a:pPr>
                      <a:r>
                        <a:rPr lang="en" sz="1800"/>
                        <a:t>GaitNet</a:t>
                      </a:r>
                      <a:endParaRPr sz="1800"/>
                    </a:p>
                  </a:txBody>
                  <a:tcPr marL="121875" marR="121875" marT="104475" marB="104475">
                    <a:lnL w="9525" cap="flat" cmpd="sng">
                      <a:solidFill>
                        <a:srgbClr val="000000"/>
                      </a:solidFill>
                      <a:prstDash val="solid"/>
                      <a:round/>
                      <a:headEnd type="none" w="sm" len="sm"/>
                      <a:tailEnd type="none" w="sm" len="sm"/>
                    </a:lnL>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62.6</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56.5</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57.7</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49.0</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61800">
                <a:tc>
                  <a:txBody>
                    <a:bodyPr/>
                    <a:lstStyle/>
                    <a:p>
                      <a:pPr marL="0" lvl="0" indent="0" algn="ctr" rtl="0">
                        <a:spcBef>
                          <a:spcPts val="0"/>
                        </a:spcBef>
                        <a:spcAft>
                          <a:spcPts val="0"/>
                        </a:spcAft>
                        <a:buNone/>
                      </a:pPr>
                      <a:r>
                        <a:rPr lang="en" sz="1800"/>
                        <a:t>GaitSet</a:t>
                      </a:r>
                      <a:endParaRPr sz="1800"/>
                    </a:p>
                  </a:txBody>
                  <a:tcPr marL="121875" marR="121875" marT="104475" marB="104475">
                    <a:lnL w="9525" cap="flat" cmpd="sng">
                      <a:solidFill>
                        <a:srgbClr val="000000"/>
                      </a:solidFill>
                      <a:prstDash val="solid"/>
                      <a:round/>
                      <a:headEnd type="none" w="sm" len="sm"/>
                      <a:tailEnd type="none" w="sm" len="sm"/>
                    </a:lnL>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81.9</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79.2</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71.0</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62.1</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61800">
                <a:tc>
                  <a:txBody>
                    <a:bodyPr/>
                    <a:lstStyle/>
                    <a:p>
                      <a:pPr marL="0" lvl="0" indent="0" algn="ctr" rtl="0">
                        <a:spcBef>
                          <a:spcPts val="0"/>
                        </a:spcBef>
                        <a:spcAft>
                          <a:spcPts val="0"/>
                        </a:spcAft>
                        <a:buNone/>
                      </a:pPr>
                      <a:r>
                        <a:rPr lang="en" sz="1800"/>
                        <a:t>CAL</a:t>
                      </a:r>
                      <a:endParaRPr sz="1800"/>
                    </a:p>
                  </a:txBody>
                  <a:tcPr marL="121875" marR="121875" marT="104475" marB="104475">
                    <a:lnL w="9525" cap="flat" cmpd="sng">
                      <a:solidFill>
                        <a:srgbClr val="000000"/>
                      </a:solidFill>
                      <a:prstDash val="solid"/>
                      <a:round/>
                      <a:headEnd type="none" w="sm" len="sm"/>
                      <a:tailEnd type="none" w="sm" len="sm"/>
                    </a:lnL>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82.6</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81.3</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81.7</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t>79.6</a:t>
                      </a:r>
                      <a:endParaRPr sz="1800"/>
                    </a:p>
                  </a:txBody>
                  <a:tcPr marL="121875" marR="121875" marT="104475" marB="104475">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461800">
                <a:tc>
                  <a:txBody>
                    <a:bodyPr/>
                    <a:lstStyle/>
                    <a:p>
                      <a:pPr marL="0" lvl="0" indent="0" algn="ctr" rtl="0">
                        <a:spcBef>
                          <a:spcPts val="0"/>
                        </a:spcBef>
                        <a:spcAft>
                          <a:spcPts val="0"/>
                        </a:spcAft>
                        <a:buNone/>
                      </a:pPr>
                      <a:r>
                        <a:rPr lang="en" sz="1800"/>
                        <a:t>ShARc</a:t>
                      </a:r>
                      <a:endParaRPr sz="1800"/>
                    </a:p>
                  </a:txBody>
                  <a:tcPr marL="121875" marR="121875" marT="104475" marB="104475">
                    <a:lnL w="9525" cap="flat" cmpd="sng">
                      <a:solidFill>
                        <a:srgbClr val="000000"/>
                      </a:solidFill>
                      <a:prstDash val="solid"/>
                      <a:round/>
                      <a:headEnd type="none" w="sm" len="sm"/>
                      <a:tailEnd type="none" w="sm" len="sm"/>
                    </a:lnL>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rgbClr val="FF0000"/>
                          </a:solidFill>
                        </a:rPr>
                        <a:t>89.8</a:t>
                      </a:r>
                      <a:endParaRPr sz="1800" b="1">
                        <a:solidFill>
                          <a:srgbClr val="FF0000"/>
                        </a:solidFill>
                      </a:endParaRPr>
                    </a:p>
                  </a:txBody>
                  <a:tcPr marL="121875" marR="121875" marT="104475" marB="104475">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rgbClr val="FF0000"/>
                          </a:solidFill>
                        </a:rPr>
                        <a:t>90.2</a:t>
                      </a:r>
                      <a:endParaRPr sz="1800" b="1">
                        <a:solidFill>
                          <a:srgbClr val="FF0000"/>
                        </a:solidFill>
                      </a:endParaRPr>
                    </a:p>
                  </a:txBody>
                  <a:tcPr marL="121875" marR="121875" marT="104475" marB="104475">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rgbClr val="FF0000"/>
                          </a:solidFill>
                        </a:rPr>
                        <a:t>84.7</a:t>
                      </a:r>
                      <a:endParaRPr sz="1800" b="1">
                        <a:solidFill>
                          <a:srgbClr val="FF0000"/>
                        </a:solidFill>
                      </a:endParaRPr>
                    </a:p>
                  </a:txBody>
                  <a:tcPr marL="121875" marR="121875" marT="104475" marB="104475">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rgbClr val="FF0000"/>
                          </a:solidFill>
                        </a:rPr>
                        <a:t>85.2</a:t>
                      </a:r>
                      <a:endParaRPr sz="1800" b="1">
                        <a:solidFill>
                          <a:srgbClr val="FF0000"/>
                        </a:solidFill>
                      </a:endParaRPr>
                    </a:p>
                  </a:txBody>
                  <a:tcPr marL="121875" marR="121875" marT="104475" marB="104475">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75" name="Google Shape;75;p13"/>
          <p:cNvSpPr txBox="1"/>
          <p:nvPr/>
        </p:nvSpPr>
        <p:spPr>
          <a:xfrm>
            <a:off x="251522" y="249492"/>
            <a:ext cx="7182900" cy="5145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Performance on CCVID</a:t>
            </a:r>
            <a:endParaRPr sz="3000" b="1" i="0" u="none" strike="noStrike" cap="none">
              <a:solidFill>
                <a:srgbClr val="C00000"/>
              </a:solidFill>
              <a:latin typeface="Calibri"/>
              <a:ea typeface="Calibri"/>
              <a:cs typeface="Calibri"/>
              <a:sym typeface="Calibri"/>
            </a:endParaRPr>
          </a:p>
        </p:txBody>
      </p:sp>
      <p:pic>
        <p:nvPicPr>
          <p:cNvPr id="9" name="Audio 8">
            <a:hlinkClick r:id="" action="ppaction://media"/>
            <a:extLst>
              <a:ext uri="{FF2B5EF4-FFF2-40B4-BE49-F238E27FC236}">
                <a16:creationId xmlns:a16="http://schemas.microsoft.com/office/drawing/2014/main" id="{117F8FF7-C8E4-7C4B-6CCD-9FBE89D75D1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6420"/>
    </mc:Choice>
    <mc:Fallback xmlns="">
      <p:transition spd="slow" advTm="66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graphicFrame>
        <p:nvGraphicFramePr>
          <p:cNvPr id="80" name="Google Shape;80;p14"/>
          <p:cNvGraphicFramePr/>
          <p:nvPr/>
        </p:nvGraphicFramePr>
        <p:xfrm>
          <a:off x="251527" y="1082184"/>
          <a:ext cx="3725775" cy="3169530"/>
        </p:xfrm>
        <a:graphic>
          <a:graphicData uri="http://schemas.openxmlformats.org/drawingml/2006/table">
            <a:tbl>
              <a:tblPr>
                <a:noFill/>
                <a:tableStyleId>{58B06E13-E4EF-49E7-A387-4ABC4671B90B}</a:tableStyleId>
              </a:tblPr>
              <a:tblGrid>
                <a:gridCol w="1494975">
                  <a:extLst>
                    <a:ext uri="{9D8B030D-6E8A-4147-A177-3AD203B41FA5}">
                      <a16:colId xmlns:a16="http://schemas.microsoft.com/office/drawing/2014/main" val="20000"/>
                    </a:ext>
                  </a:extLst>
                </a:gridCol>
                <a:gridCol w="1115400">
                  <a:extLst>
                    <a:ext uri="{9D8B030D-6E8A-4147-A177-3AD203B41FA5}">
                      <a16:colId xmlns:a16="http://schemas.microsoft.com/office/drawing/2014/main" val="20001"/>
                    </a:ext>
                  </a:extLst>
                </a:gridCol>
                <a:gridCol w="1115400">
                  <a:extLst>
                    <a:ext uri="{9D8B030D-6E8A-4147-A177-3AD203B41FA5}">
                      <a16:colId xmlns:a16="http://schemas.microsoft.com/office/drawing/2014/main" val="20002"/>
                    </a:ext>
                  </a:extLst>
                </a:gridCol>
              </a:tblGrid>
              <a:tr h="421400">
                <a:tc>
                  <a:txBody>
                    <a:bodyPr/>
                    <a:lstStyle/>
                    <a:p>
                      <a:pPr marL="0" lvl="0" indent="0" algn="ctr" rtl="0">
                        <a:spcBef>
                          <a:spcPts val="0"/>
                        </a:spcBef>
                        <a:spcAft>
                          <a:spcPts val="0"/>
                        </a:spcAft>
                        <a:buNone/>
                      </a:pPr>
                      <a:r>
                        <a:rPr lang="en" sz="1600"/>
                        <a:t>Method</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Rank 1</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Rank 20</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421400">
                <a:tc>
                  <a:txBody>
                    <a:bodyPr/>
                    <a:lstStyle/>
                    <a:p>
                      <a:pPr marL="0" lvl="0" indent="0" algn="ctr" rtl="0">
                        <a:spcBef>
                          <a:spcPts val="0"/>
                        </a:spcBef>
                        <a:spcAft>
                          <a:spcPts val="0"/>
                        </a:spcAft>
                        <a:buNone/>
                      </a:pPr>
                      <a:r>
                        <a:rPr lang="en" sz="1600"/>
                        <a:t>PSTA</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46.2</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77.8</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21400">
                <a:tc>
                  <a:txBody>
                    <a:bodyPr/>
                    <a:lstStyle/>
                    <a:p>
                      <a:pPr marL="0" lvl="0" indent="0" algn="ctr" rtl="0">
                        <a:spcBef>
                          <a:spcPts val="0"/>
                        </a:spcBef>
                        <a:spcAft>
                          <a:spcPts val="0"/>
                        </a:spcAft>
                        <a:buNone/>
                      </a:pPr>
                      <a:r>
                        <a:rPr lang="en" sz="1600">
                          <a:solidFill>
                            <a:srgbClr val="000000"/>
                          </a:solidFill>
                        </a:rPr>
                        <a:t>ARGL</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48.4</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77.9</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21400">
                <a:tc>
                  <a:txBody>
                    <a:bodyPr/>
                    <a:lstStyle/>
                    <a:p>
                      <a:pPr marL="0" lvl="0" indent="0" algn="ctr" rtl="0">
                        <a:spcBef>
                          <a:spcPts val="0"/>
                        </a:spcBef>
                        <a:spcAft>
                          <a:spcPts val="0"/>
                        </a:spcAft>
                        <a:buNone/>
                      </a:pPr>
                      <a:r>
                        <a:rPr lang="en" sz="1600"/>
                        <a:t>Attn-CL</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42.1</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73.1</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21400">
                <a:tc>
                  <a:txBody>
                    <a:bodyPr/>
                    <a:lstStyle/>
                    <a:p>
                      <a:pPr marL="0" lvl="0" indent="0" algn="ctr" rtl="0">
                        <a:spcBef>
                          <a:spcPts val="0"/>
                        </a:spcBef>
                        <a:spcAft>
                          <a:spcPts val="0"/>
                        </a:spcAft>
                        <a:buNone/>
                      </a:pPr>
                      <a:r>
                        <a:rPr lang="en" sz="1600"/>
                        <a:t>Attn-CL+RR</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46.5</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71.8</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421400">
                <a:tc>
                  <a:txBody>
                    <a:bodyPr/>
                    <a:lstStyle/>
                    <a:p>
                      <a:pPr marL="0" lvl="0" indent="0" algn="ctr" rtl="0">
                        <a:spcBef>
                          <a:spcPts val="0"/>
                        </a:spcBef>
                        <a:spcAft>
                          <a:spcPts val="0"/>
                        </a:spcAft>
                        <a:buNone/>
                      </a:pPr>
                      <a:r>
                        <a:rPr lang="en" sz="1600"/>
                        <a:t>CAL</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52.5</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80.7</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421400">
                <a:tc>
                  <a:txBody>
                    <a:bodyPr/>
                    <a:lstStyle/>
                    <a:p>
                      <a:pPr marL="0" lvl="0" indent="0" algn="ctr" rtl="0">
                        <a:spcBef>
                          <a:spcPts val="0"/>
                        </a:spcBef>
                        <a:spcAft>
                          <a:spcPts val="0"/>
                        </a:spcAft>
                        <a:buNone/>
                      </a:pPr>
                      <a:r>
                        <a:rPr lang="en" sz="1600"/>
                        <a:t>ShARc</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rgbClr val="FF0000"/>
                          </a:solidFill>
                        </a:rPr>
                        <a:t>59.5</a:t>
                      </a:r>
                      <a:endParaRPr sz="1600" b="1">
                        <a:solidFill>
                          <a:srgbClr val="FF0000"/>
                        </a:solidFill>
                      </a:endParaRPr>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rgbClr val="FF0000"/>
                          </a:solidFill>
                        </a:rPr>
                        <a:t>82.9</a:t>
                      </a:r>
                      <a:endParaRPr sz="1600" b="1">
                        <a:solidFill>
                          <a:srgbClr val="FF0000"/>
                        </a:solidFill>
                      </a:endParaRPr>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81" name="Google Shape;81;p14"/>
          <p:cNvSpPr txBox="1"/>
          <p:nvPr/>
        </p:nvSpPr>
        <p:spPr>
          <a:xfrm>
            <a:off x="251522" y="249492"/>
            <a:ext cx="7182900" cy="5145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C00000"/>
                </a:solidFill>
                <a:latin typeface="Calibri"/>
                <a:ea typeface="Calibri"/>
                <a:cs typeface="Calibri"/>
                <a:sym typeface="Calibri"/>
              </a:rPr>
              <a:t>Performance on MEVID and BRIAR</a:t>
            </a:r>
            <a:endParaRPr sz="3000" b="1" i="0" u="none" strike="noStrike" cap="none">
              <a:solidFill>
                <a:srgbClr val="C00000"/>
              </a:solidFill>
              <a:latin typeface="Calibri"/>
              <a:ea typeface="Calibri"/>
              <a:cs typeface="Calibri"/>
              <a:sym typeface="Calibri"/>
            </a:endParaRPr>
          </a:p>
        </p:txBody>
      </p:sp>
      <p:graphicFrame>
        <p:nvGraphicFramePr>
          <p:cNvPr id="82" name="Google Shape;82;p14"/>
          <p:cNvGraphicFramePr/>
          <p:nvPr/>
        </p:nvGraphicFramePr>
        <p:xfrm>
          <a:off x="4878827" y="1082184"/>
          <a:ext cx="3725775" cy="3169530"/>
        </p:xfrm>
        <a:graphic>
          <a:graphicData uri="http://schemas.openxmlformats.org/drawingml/2006/table">
            <a:tbl>
              <a:tblPr>
                <a:noFill/>
                <a:tableStyleId>{58B06E13-E4EF-49E7-A387-4ABC4671B90B}</a:tableStyleId>
              </a:tblPr>
              <a:tblGrid>
                <a:gridCol w="1494975">
                  <a:extLst>
                    <a:ext uri="{9D8B030D-6E8A-4147-A177-3AD203B41FA5}">
                      <a16:colId xmlns:a16="http://schemas.microsoft.com/office/drawing/2014/main" val="20000"/>
                    </a:ext>
                  </a:extLst>
                </a:gridCol>
                <a:gridCol w="1115400">
                  <a:extLst>
                    <a:ext uri="{9D8B030D-6E8A-4147-A177-3AD203B41FA5}">
                      <a16:colId xmlns:a16="http://schemas.microsoft.com/office/drawing/2014/main" val="20001"/>
                    </a:ext>
                  </a:extLst>
                </a:gridCol>
                <a:gridCol w="1115400">
                  <a:extLst>
                    <a:ext uri="{9D8B030D-6E8A-4147-A177-3AD203B41FA5}">
                      <a16:colId xmlns:a16="http://schemas.microsoft.com/office/drawing/2014/main" val="20002"/>
                    </a:ext>
                  </a:extLst>
                </a:gridCol>
              </a:tblGrid>
              <a:tr h="352125">
                <a:tc>
                  <a:txBody>
                    <a:bodyPr/>
                    <a:lstStyle/>
                    <a:p>
                      <a:pPr marL="0" lvl="0" indent="0" algn="ctr" rtl="0">
                        <a:spcBef>
                          <a:spcPts val="0"/>
                        </a:spcBef>
                        <a:spcAft>
                          <a:spcPts val="0"/>
                        </a:spcAft>
                        <a:buNone/>
                      </a:pPr>
                      <a:r>
                        <a:rPr lang="en" sz="1600"/>
                        <a:t>Method</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Rank 1</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Rank 20</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52125">
                <a:tc>
                  <a:txBody>
                    <a:bodyPr/>
                    <a:lstStyle/>
                    <a:p>
                      <a:pPr marL="0" lvl="0" indent="0" algn="ctr" rtl="0">
                        <a:spcBef>
                          <a:spcPts val="0"/>
                        </a:spcBef>
                        <a:spcAft>
                          <a:spcPts val="0"/>
                        </a:spcAft>
                        <a:buNone/>
                      </a:pPr>
                      <a:r>
                        <a:rPr lang="en" sz="1600"/>
                        <a:t>GaitGL</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15.6</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45.6</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52125">
                <a:tc>
                  <a:txBody>
                    <a:bodyPr/>
                    <a:lstStyle/>
                    <a:p>
                      <a:pPr marL="0" lvl="0" indent="0" algn="ctr" rtl="0">
                        <a:spcBef>
                          <a:spcPts val="0"/>
                        </a:spcBef>
                        <a:spcAft>
                          <a:spcPts val="0"/>
                        </a:spcAft>
                        <a:buNone/>
                      </a:pPr>
                      <a:r>
                        <a:rPr lang="en" sz="1600"/>
                        <a:t>GaitRef</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17.7</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50.2</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52125">
                <a:tc>
                  <a:txBody>
                    <a:bodyPr/>
                    <a:lstStyle/>
                    <a:p>
                      <a:pPr marL="0" lvl="0" indent="0" algn="ctr" rtl="0">
                        <a:spcBef>
                          <a:spcPts val="0"/>
                        </a:spcBef>
                        <a:spcAft>
                          <a:spcPts val="0"/>
                        </a:spcAft>
                        <a:buNone/>
                      </a:pPr>
                      <a:r>
                        <a:rPr lang="en" sz="1600"/>
                        <a:t>PSTA</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33.6</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67.3</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52125">
                <a:tc>
                  <a:txBody>
                    <a:bodyPr/>
                    <a:lstStyle/>
                    <a:p>
                      <a:pPr marL="0" lvl="0" indent="0" algn="ctr" rtl="0">
                        <a:spcBef>
                          <a:spcPts val="0"/>
                        </a:spcBef>
                        <a:spcAft>
                          <a:spcPts val="0"/>
                        </a:spcAft>
                        <a:buNone/>
                      </a:pPr>
                      <a:r>
                        <a:rPr lang="en" sz="1600"/>
                        <a:t>Attn-CL+RR</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27.6</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61.8</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352125">
                <a:tc>
                  <a:txBody>
                    <a:bodyPr/>
                    <a:lstStyle/>
                    <a:p>
                      <a:pPr marL="0" lvl="0" indent="0" algn="ctr" rtl="0">
                        <a:spcBef>
                          <a:spcPts val="0"/>
                        </a:spcBef>
                        <a:spcAft>
                          <a:spcPts val="0"/>
                        </a:spcAft>
                        <a:buNone/>
                      </a:pPr>
                      <a:r>
                        <a:rPr lang="en" sz="1600"/>
                        <a:t>CAL</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34.9</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a:t>71.4</a:t>
                      </a:r>
                      <a:endParaRPr sz="1600"/>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52125">
                <a:tc>
                  <a:txBody>
                    <a:bodyPr/>
                    <a:lstStyle/>
                    <a:p>
                      <a:pPr marL="0" lvl="0" indent="0" algn="ctr" rtl="0">
                        <a:spcBef>
                          <a:spcPts val="0"/>
                        </a:spcBef>
                        <a:spcAft>
                          <a:spcPts val="0"/>
                        </a:spcAft>
                        <a:buNone/>
                      </a:pPr>
                      <a:r>
                        <a:rPr lang="en" sz="1600"/>
                        <a:t>ShARc</a:t>
                      </a:r>
                      <a:endParaRPr sz="1600"/>
                    </a:p>
                  </a:txBody>
                  <a:tcPr marL="121875" marR="121875" marT="104475" marB="104475">
                    <a:lnL w="9525" cap="flat" cmpd="sng">
                      <a:solidFill>
                        <a:srgbClr val="000000"/>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rgbClr val="FF0000"/>
                          </a:solidFill>
                        </a:rPr>
                        <a:t>41.1</a:t>
                      </a:r>
                      <a:endParaRPr sz="1600" b="1">
                        <a:solidFill>
                          <a:srgbClr val="FF0000"/>
                        </a:solidFill>
                      </a:endParaRPr>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rgbClr val="FF0000"/>
                          </a:solidFill>
                        </a:rPr>
                        <a:t>83.0</a:t>
                      </a:r>
                      <a:endParaRPr sz="1600" b="1">
                        <a:solidFill>
                          <a:srgbClr val="FF0000"/>
                        </a:solidFill>
                      </a:endParaRPr>
                    </a:p>
                  </a:txBody>
                  <a:tcPr marL="121875" marR="121875" marT="104475" marB="10447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83" name="Google Shape;83;p14"/>
          <p:cNvSpPr txBox="1"/>
          <p:nvPr/>
        </p:nvSpPr>
        <p:spPr>
          <a:xfrm>
            <a:off x="1440375" y="708275"/>
            <a:ext cx="15924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latin typeface="Times New Roman"/>
                <a:ea typeface="Times New Roman"/>
                <a:cs typeface="Times New Roman"/>
                <a:sym typeface="Times New Roman"/>
              </a:rPr>
              <a:t>MEVID</a:t>
            </a:r>
            <a:endParaRPr sz="1700">
              <a:latin typeface="Times New Roman"/>
              <a:ea typeface="Times New Roman"/>
              <a:cs typeface="Times New Roman"/>
              <a:sym typeface="Times New Roman"/>
            </a:endParaRPr>
          </a:p>
        </p:txBody>
      </p:sp>
      <p:sp>
        <p:nvSpPr>
          <p:cNvPr id="84" name="Google Shape;84;p14"/>
          <p:cNvSpPr txBox="1"/>
          <p:nvPr/>
        </p:nvSpPr>
        <p:spPr>
          <a:xfrm>
            <a:off x="5945513" y="708275"/>
            <a:ext cx="15924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latin typeface="Times New Roman"/>
                <a:ea typeface="Times New Roman"/>
                <a:cs typeface="Times New Roman"/>
                <a:sym typeface="Times New Roman"/>
              </a:rPr>
              <a:t>BRIAR</a:t>
            </a:r>
            <a:endParaRPr sz="1800">
              <a:latin typeface="Times New Roman"/>
              <a:ea typeface="Times New Roman"/>
              <a:cs typeface="Times New Roman"/>
              <a:sym typeface="Times New Roman"/>
            </a:endParaRPr>
          </a:p>
        </p:txBody>
      </p:sp>
      <p:pic>
        <p:nvPicPr>
          <p:cNvPr id="4" name="Audio 3">
            <a:hlinkClick r:id="" action="ppaction://media"/>
            <a:extLst>
              <a:ext uri="{FF2B5EF4-FFF2-40B4-BE49-F238E27FC236}">
                <a16:creationId xmlns:a16="http://schemas.microsoft.com/office/drawing/2014/main" id="{BCFCE482-EB67-2059-6241-F97E6A8770E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4970"/>
    </mc:Choice>
    <mc:Fallback xmlns="">
      <p:transition spd="slow" advTm="74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Custom 23">
      <a:dk1>
        <a:srgbClr val="99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923</Words>
  <Application>Microsoft Office PowerPoint</Application>
  <PresentationFormat>On-screen Show (16:9)</PresentationFormat>
  <Paragraphs>127</Paragraphs>
  <Slides>11</Slides>
  <Notes>11</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Helvetica Neue</vt:lpstr>
      <vt:lpstr>Times New Roman</vt:lpstr>
      <vt:lpstr>Arial</vt:lpstr>
      <vt:lpstr>Calibri</vt:lpstr>
      <vt:lpstr>Office Theme</vt:lpstr>
      <vt:lpstr>ShARc: Shape and Appearance Recognition  for Person Identification In-the-wild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ShARc: Shape and Appearance Recognition  for Person Identification In-the-wild</dc:title>
  <dc:creator>Haidong Zhu</dc:creator>
  <cp:lastModifiedBy>Haidong Zhu</cp:lastModifiedBy>
  <cp:revision>4</cp:revision>
  <dcterms:modified xsi:type="dcterms:W3CDTF">2023-11-29T20:20:30Z</dcterms:modified>
</cp:coreProperties>
</file>